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0" r:id="rId3"/>
    <p:sldId id="269" r:id="rId4"/>
    <p:sldId id="264" r:id="rId5"/>
    <p:sldId id="266" r:id="rId6"/>
    <p:sldId id="263" r:id="rId7"/>
    <p:sldId id="258" r:id="rId8"/>
    <p:sldId id="267" r:id="rId9"/>
    <p:sldId id="270" r:id="rId10"/>
    <p:sldId id="272" r:id="rId11"/>
    <p:sldId id="275" r:id="rId12"/>
    <p:sldId id="274" r:id="rId13"/>
    <p:sldId id="262" r:id="rId14"/>
    <p:sldId id="271" r:id="rId15"/>
    <p:sldId id="273" r:id="rId16"/>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5493"/>
    <a:srgbClr val="009193"/>
    <a:srgbClr val="D883FF"/>
    <a:srgbClr val="009051"/>
    <a:srgbClr val="A40000"/>
    <a:srgbClr val="1A1F2C"/>
    <a:srgbClr val="0F1121"/>
    <a:srgbClr val="00FB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29"/>
    <p:restoredTop sz="95788"/>
  </p:normalViewPr>
  <p:slideViewPr>
    <p:cSldViewPr snapToGrid="0" snapToObjects="1">
      <p:cViewPr>
        <p:scale>
          <a:sx n="96" d="100"/>
          <a:sy n="96" d="100"/>
        </p:scale>
        <p:origin x="1032" y="4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10.tiff>
</file>

<file path=ppt/media/image11.png>
</file>

<file path=ppt/media/image12.tiff>
</file>

<file path=ppt/media/image13.tiff>
</file>

<file path=ppt/media/image14.tiff>
</file>

<file path=ppt/media/image15.tiff>
</file>

<file path=ppt/media/image16.tiff>
</file>

<file path=ppt/media/image17.tiff>
</file>

<file path=ppt/media/image18.tiff>
</file>

<file path=ppt/media/image19.jpeg>
</file>

<file path=ppt/media/image2.tiff>
</file>

<file path=ppt/media/image3.tiff>
</file>

<file path=ppt/media/image4.png>
</file>

<file path=ppt/media/image5.png>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3F9CF4-C176-D34E-8500-E68B7E4E5A8D}"/>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B185B982-5D86-CE46-84C0-738034AF656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45802038-AF4E-7443-BC28-CB552BCBE452}"/>
              </a:ext>
            </a:extLst>
          </p:cNvPr>
          <p:cNvSpPr>
            <a:spLocks noGrp="1"/>
          </p:cNvSpPr>
          <p:nvPr>
            <p:ph type="dt" sz="half" idx="10"/>
          </p:nvPr>
        </p:nvSpPr>
        <p:spPr/>
        <p:txBody>
          <a:bodyPr/>
          <a:lstStyle/>
          <a:p>
            <a:fld id="{D989C03A-2B0F-5E4D-838F-376AA64357E6}" type="datetimeFigureOut">
              <a:rPr lang="es-CO" smtClean="0"/>
              <a:t>12/12/20</a:t>
            </a:fld>
            <a:endParaRPr lang="es-CO"/>
          </a:p>
        </p:txBody>
      </p:sp>
      <p:sp>
        <p:nvSpPr>
          <p:cNvPr id="5" name="Marcador de pie de página 4">
            <a:extLst>
              <a:ext uri="{FF2B5EF4-FFF2-40B4-BE49-F238E27FC236}">
                <a16:creationId xmlns:a16="http://schemas.microsoft.com/office/drawing/2014/main" id="{0BCFAA91-E96E-9C46-90B4-C9B0FEA2FCB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5201033-A5BC-8346-AE73-0EE5DAA61A97}"/>
              </a:ext>
            </a:extLst>
          </p:cNvPr>
          <p:cNvSpPr>
            <a:spLocks noGrp="1"/>
          </p:cNvSpPr>
          <p:nvPr>
            <p:ph type="sldNum" sz="quarter" idx="12"/>
          </p:nvPr>
        </p:nvSpPr>
        <p:spPr/>
        <p:txBody>
          <a:bodyPr/>
          <a:lstStyle/>
          <a:p>
            <a:fld id="{3E90E3F7-72D0-B34E-AD3B-38FBCD1B0997}" type="slidenum">
              <a:rPr lang="es-CO" smtClean="0"/>
              <a:t>‹Nº›</a:t>
            </a:fld>
            <a:endParaRPr lang="es-CO"/>
          </a:p>
        </p:txBody>
      </p:sp>
    </p:spTree>
    <p:extLst>
      <p:ext uri="{BB962C8B-B14F-4D97-AF65-F5344CB8AC3E}">
        <p14:creationId xmlns:p14="http://schemas.microsoft.com/office/powerpoint/2010/main" val="4687784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96391BC-D406-DA42-8BFD-DC69FFA724F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1BB818F8-CCCD-1C40-B512-B2030928AD28}"/>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E8F95F24-C94F-F540-BBE6-4A5E51B49B2A}"/>
              </a:ext>
            </a:extLst>
          </p:cNvPr>
          <p:cNvSpPr>
            <a:spLocks noGrp="1"/>
          </p:cNvSpPr>
          <p:nvPr>
            <p:ph type="dt" sz="half" idx="10"/>
          </p:nvPr>
        </p:nvSpPr>
        <p:spPr/>
        <p:txBody>
          <a:bodyPr/>
          <a:lstStyle/>
          <a:p>
            <a:fld id="{D989C03A-2B0F-5E4D-838F-376AA64357E6}" type="datetimeFigureOut">
              <a:rPr lang="es-CO" smtClean="0"/>
              <a:t>12/12/20</a:t>
            </a:fld>
            <a:endParaRPr lang="es-CO"/>
          </a:p>
        </p:txBody>
      </p:sp>
      <p:sp>
        <p:nvSpPr>
          <p:cNvPr id="5" name="Marcador de pie de página 4">
            <a:extLst>
              <a:ext uri="{FF2B5EF4-FFF2-40B4-BE49-F238E27FC236}">
                <a16:creationId xmlns:a16="http://schemas.microsoft.com/office/drawing/2014/main" id="{AA3371AC-3F47-0E45-808F-F4AC6641EDB0}"/>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46E2E72-9859-1E4F-925F-E6F98A877EEC}"/>
              </a:ext>
            </a:extLst>
          </p:cNvPr>
          <p:cNvSpPr>
            <a:spLocks noGrp="1"/>
          </p:cNvSpPr>
          <p:nvPr>
            <p:ph type="sldNum" sz="quarter" idx="12"/>
          </p:nvPr>
        </p:nvSpPr>
        <p:spPr/>
        <p:txBody>
          <a:bodyPr/>
          <a:lstStyle/>
          <a:p>
            <a:fld id="{3E90E3F7-72D0-B34E-AD3B-38FBCD1B0997}" type="slidenum">
              <a:rPr lang="es-CO" smtClean="0"/>
              <a:t>‹Nº›</a:t>
            </a:fld>
            <a:endParaRPr lang="es-CO"/>
          </a:p>
        </p:txBody>
      </p:sp>
    </p:spTree>
    <p:extLst>
      <p:ext uri="{BB962C8B-B14F-4D97-AF65-F5344CB8AC3E}">
        <p14:creationId xmlns:p14="http://schemas.microsoft.com/office/powerpoint/2010/main" val="2818686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4C8203A6-A7AC-7B43-A0CF-A200F991EA1B}"/>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2D021E3-FDE2-C041-A1B4-98FEB7FFBDE9}"/>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79969F7-FE43-2145-9F0D-A9F5808FE965}"/>
              </a:ext>
            </a:extLst>
          </p:cNvPr>
          <p:cNvSpPr>
            <a:spLocks noGrp="1"/>
          </p:cNvSpPr>
          <p:nvPr>
            <p:ph type="dt" sz="half" idx="10"/>
          </p:nvPr>
        </p:nvSpPr>
        <p:spPr/>
        <p:txBody>
          <a:bodyPr/>
          <a:lstStyle/>
          <a:p>
            <a:fld id="{D989C03A-2B0F-5E4D-838F-376AA64357E6}" type="datetimeFigureOut">
              <a:rPr lang="es-CO" smtClean="0"/>
              <a:t>12/12/20</a:t>
            </a:fld>
            <a:endParaRPr lang="es-CO"/>
          </a:p>
        </p:txBody>
      </p:sp>
      <p:sp>
        <p:nvSpPr>
          <p:cNvPr id="5" name="Marcador de pie de página 4">
            <a:extLst>
              <a:ext uri="{FF2B5EF4-FFF2-40B4-BE49-F238E27FC236}">
                <a16:creationId xmlns:a16="http://schemas.microsoft.com/office/drawing/2014/main" id="{AF1F4CF3-074D-F94A-8DF1-9C9ABD5E7044}"/>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609CB83-2524-E043-94A9-5B4A10F68563}"/>
              </a:ext>
            </a:extLst>
          </p:cNvPr>
          <p:cNvSpPr>
            <a:spLocks noGrp="1"/>
          </p:cNvSpPr>
          <p:nvPr>
            <p:ph type="sldNum" sz="quarter" idx="12"/>
          </p:nvPr>
        </p:nvSpPr>
        <p:spPr/>
        <p:txBody>
          <a:bodyPr/>
          <a:lstStyle/>
          <a:p>
            <a:fld id="{3E90E3F7-72D0-B34E-AD3B-38FBCD1B0997}" type="slidenum">
              <a:rPr lang="es-CO" smtClean="0"/>
              <a:t>‹Nº›</a:t>
            </a:fld>
            <a:endParaRPr lang="es-CO"/>
          </a:p>
        </p:txBody>
      </p:sp>
    </p:spTree>
    <p:extLst>
      <p:ext uri="{BB962C8B-B14F-4D97-AF65-F5344CB8AC3E}">
        <p14:creationId xmlns:p14="http://schemas.microsoft.com/office/powerpoint/2010/main" val="613000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7AF1748-11E7-0D4A-BCA1-DE4863D17727}"/>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C2583C83-6333-054F-A0A4-C0F0FC9AD46F}"/>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118AC6F-F045-DD42-913F-49651F46B471}"/>
              </a:ext>
            </a:extLst>
          </p:cNvPr>
          <p:cNvSpPr>
            <a:spLocks noGrp="1"/>
          </p:cNvSpPr>
          <p:nvPr>
            <p:ph type="dt" sz="half" idx="10"/>
          </p:nvPr>
        </p:nvSpPr>
        <p:spPr/>
        <p:txBody>
          <a:bodyPr/>
          <a:lstStyle/>
          <a:p>
            <a:fld id="{D989C03A-2B0F-5E4D-838F-376AA64357E6}" type="datetimeFigureOut">
              <a:rPr lang="es-CO" smtClean="0"/>
              <a:t>12/12/20</a:t>
            </a:fld>
            <a:endParaRPr lang="es-CO"/>
          </a:p>
        </p:txBody>
      </p:sp>
      <p:sp>
        <p:nvSpPr>
          <p:cNvPr id="5" name="Marcador de pie de página 4">
            <a:extLst>
              <a:ext uri="{FF2B5EF4-FFF2-40B4-BE49-F238E27FC236}">
                <a16:creationId xmlns:a16="http://schemas.microsoft.com/office/drawing/2014/main" id="{EEFDA13A-3397-2045-8ABC-6EA84AF038C9}"/>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E8A7E498-0E0D-3D45-93E2-BE023F32EC28}"/>
              </a:ext>
            </a:extLst>
          </p:cNvPr>
          <p:cNvSpPr>
            <a:spLocks noGrp="1"/>
          </p:cNvSpPr>
          <p:nvPr>
            <p:ph type="sldNum" sz="quarter" idx="12"/>
          </p:nvPr>
        </p:nvSpPr>
        <p:spPr/>
        <p:txBody>
          <a:bodyPr/>
          <a:lstStyle/>
          <a:p>
            <a:fld id="{3E90E3F7-72D0-B34E-AD3B-38FBCD1B0997}" type="slidenum">
              <a:rPr lang="es-CO" smtClean="0"/>
              <a:t>‹Nº›</a:t>
            </a:fld>
            <a:endParaRPr lang="es-CO"/>
          </a:p>
        </p:txBody>
      </p:sp>
    </p:spTree>
    <p:extLst>
      <p:ext uri="{BB962C8B-B14F-4D97-AF65-F5344CB8AC3E}">
        <p14:creationId xmlns:p14="http://schemas.microsoft.com/office/powerpoint/2010/main" val="24472909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E6DAF72-BFAC-A14A-B37E-45012F90B91D}"/>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68C66C71-3655-D344-84D3-387A09774D1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783A9CCE-3FEE-2D46-8137-1291E70FA158}"/>
              </a:ext>
            </a:extLst>
          </p:cNvPr>
          <p:cNvSpPr>
            <a:spLocks noGrp="1"/>
          </p:cNvSpPr>
          <p:nvPr>
            <p:ph type="dt" sz="half" idx="10"/>
          </p:nvPr>
        </p:nvSpPr>
        <p:spPr/>
        <p:txBody>
          <a:bodyPr/>
          <a:lstStyle/>
          <a:p>
            <a:fld id="{D989C03A-2B0F-5E4D-838F-376AA64357E6}" type="datetimeFigureOut">
              <a:rPr lang="es-CO" smtClean="0"/>
              <a:t>12/12/20</a:t>
            </a:fld>
            <a:endParaRPr lang="es-CO"/>
          </a:p>
        </p:txBody>
      </p:sp>
      <p:sp>
        <p:nvSpPr>
          <p:cNvPr id="5" name="Marcador de pie de página 4">
            <a:extLst>
              <a:ext uri="{FF2B5EF4-FFF2-40B4-BE49-F238E27FC236}">
                <a16:creationId xmlns:a16="http://schemas.microsoft.com/office/drawing/2014/main" id="{D9CC4388-A26C-9B40-9F31-5B38AED347D4}"/>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C4DE44B8-9925-3248-814C-CEB3C0C847FA}"/>
              </a:ext>
            </a:extLst>
          </p:cNvPr>
          <p:cNvSpPr>
            <a:spLocks noGrp="1"/>
          </p:cNvSpPr>
          <p:nvPr>
            <p:ph type="sldNum" sz="quarter" idx="12"/>
          </p:nvPr>
        </p:nvSpPr>
        <p:spPr/>
        <p:txBody>
          <a:bodyPr/>
          <a:lstStyle/>
          <a:p>
            <a:fld id="{3E90E3F7-72D0-B34E-AD3B-38FBCD1B0997}" type="slidenum">
              <a:rPr lang="es-CO" smtClean="0"/>
              <a:t>‹Nº›</a:t>
            </a:fld>
            <a:endParaRPr lang="es-CO"/>
          </a:p>
        </p:txBody>
      </p:sp>
    </p:spTree>
    <p:extLst>
      <p:ext uri="{BB962C8B-B14F-4D97-AF65-F5344CB8AC3E}">
        <p14:creationId xmlns:p14="http://schemas.microsoft.com/office/powerpoint/2010/main" val="1408845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72E955B-E9C7-AE41-A63B-07F5EC57A39B}"/>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DA533337-16BD-F94C-B84B-1D2E7EB95E43}"/>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19B29BC0-55D9-5346-A697-1E8E380CD105}"/>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CD5F9CD9-041B-B34C-9A86-A412984E43B1}"/>
              </a:ext>
            </a:extLst>
          </p:cNvPr>
          <p:cNvSpPr>
            <a:spLocks noGrp="1"/>
          </p:cNvSpPr>
          <p:nvPr>
            <p:ph type="dt" sz="half" idx="10"/>
          </p:nvPr>
        </p:nvSpPr>
        <p:spPr/>
        <p:txBody>
          <a:bodyPr/>
          <a:lstStyle/>
          <a:p>
            <a:fld id="{D989C03A-2B0F-5E4D-838F-376AA64357E6}" type="datetimeFigureOut">
              <a:rPr lang="es-CO" smtClean="0"/>
              <a:t>12/12/20</a:t>
            </a:fld>
            <a:endParaRPr lang="es-CO"/>
          </a:p>
        </p:txBody>
      </p:sp>
      <p:sp>
        <p:nvSpPr>
          <p:cNvPr id="6" name="Marcador de pie de página 5">
            <a:extLst>
              <a:ext uri="{FF2B5EF4-FFF2-40B4-BE49-F238E27FC236}">
                <a16:creationId xmlns:a16="http://schemas.microsoft.com/office/drawing/2014/main" id="{1EB1E926-EA59-F845-A96E-C20D6CD78D8B}"/>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802F4864-12E9-3B43-A5C2-5882BC9B6136}"/>
              </a:ext>
            </a:extLst>
          </p:cNvPr>
          <p:cNvSpPr>
            <a:spLocks noGrp="1"/>
          </p:cNvSpPr>
          <p:nvPr>
            <p:ph type="sldNum" sz="quarter" idx="12"/>
          </p:nvPr>
        </p:nvSpPr>
        <p:spPr/>
        <p:txBody>
          <a:bodyPr/>
          <a:lstStyle/>
          <a:p>
            <a:fld id="{3E90E3F7-72D0-B34E-AD3B-38FBCD1B0997}" type="slidenum">
              <a:rPr lang="es-CO" smtClean="0"/>
              <a:t>‹Nº›</a:t>
            </a:fld>
            <a:endParaRPr lang="es-CO"/>
          </a:p>
        </p:txBody>
      </p:sp>
    </p:spTree>
    <p:extLst>
      <p:ext uri="{BB962C8B-B14F-4D97-AF65-F5344CB8AC3E}">
        <p14:creationId xmlns:p14="http://schemas.microsoft.com/office/powerpoint/2010/main" val="11481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45F2FDC-2825-EA4D-A967-6BFC745A77D5}"/>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67079777-3EDF-5D40-8F5C-937C57717C1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831F0EF6-CF9E-4C45-9FB2-8261EED4D18A}"/>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7EDD1E7F-2C68-9B46-94FD-9B5DDFC4717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686A76FE-09EF-E546-BC5C-2950C4F406BE}"/>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B853C74B-8027-DF49-9799-AFCBC2512484}"/>
              </a:ext>
            </a:extLst>
          </p:cNvPr>
          <p:cNvSpPr>
            <a:spLocks noGrp="1"/>
          </p:cNvSpPr>
          <p:nvPr>
            <p:ph type="dt" sz="half" idx="10"/>
          </p:nvPr>
        </p:nvSpPr>
        <p:spPr/>
        <p:txBody>
          <a:bodyPr/>
          <a:lstStyle/>
          <a:p>
            <a:fld id="{D989C03A-2B0F-5E4D-838F-376AA64357E6}" type="datetimeFigureOut">
              <a:rPr lang="es-CO" smtClean="0"/>
              <a:t>12/12/20</a:t>
            </a:fld>
            <a:endParaRPr lang="es-CO"/>
          </a:p>
        </p:txBody>
      </p:sp>
      <p:sp>
        <p:nvSpPr>
          <p:cNvPr id="8" name="Marcador de pie de página 7">
            <a:extLst>
              <a:ext uri="{FF2B5EF4-FFF2-40B4-BE49-F238E27FC236}">
                <a16:creationId xmlns:a16="http://schemas.microsoft.com/office/drawing/2014/main" id="{5C08D4CB-7558-D341-A3A8-828F71302193}"/>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CD7876FB-17AC-F347-BB92-9535B39C8CE8}"/>
              </a:ext>
            </a:extLst>
          </p:cNvPr>
          <p:cNvSpPr>
            <a:spLocks noGrp="1"/>
          </p:cNvSpPr>
          <p:nvPr>
            <p:ph type="sldNum" sz="quarter" idx="12"/>
          </p:nvPr>
        </p:nvSpPr>
        <p:spPr/>
        <p:txBody>
          <a:bodyPr/>
          <a:lstStyle/>
          <a:p>
            <a:fld id="{3E90E3F7-72D0-B34E-AD3B-38FBCD1B0997}" type="slidenum">
              <a:rPr lang="es-CO" smtClean="0"/>
              <a:t>‹Nº›</a:t>
            </a:fld>
            <a:endParaRPr lang="es-CO"/>
          </a:p>
        </p:txBody>
      </p:sp>
    </p:spTree>
    <p:extLst>
      <p:ext uri="{BB962C8B-B14F-4D97-AF65-F5344CB8AC3E}">
        <p14:creationId xmlns:p14="http://schemas.microsoft.com/office/powerpoint/2010/main" val="196193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F9B9FD1-BE67-254C-B34D-8FC0527FA8A0}"/>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16A0B62B-D0BF-2942-8B0C-D8A0A3744F23}"/>
              </a:ext>
            </a:extLst>
          </p:cNvPr>
          <p:cNvSpPr>
            <a:spLocks noGrp="1"/>
          </p:cNvSpPr>
          <p:nvPr>
            <p:ph type="dt" sz="half" idx="10"/>
          </p:nvPr>
        </p:nvSpPr>
        <p:spPr/>
        <p:txBody>
          <a:bodyPr/>
          <a:lstStyle/>
          <a:p>
            <a:fld id="{D989C03A-2B0F-5E4D-838F-376AA64357E6}" type="datetimeFigureOut">
              <a:rPr lang="es-CO" smtClean="0"/>
              <a:t>12/12/20</a:t>
            </a:fld>
            <a:endParaRPr lang="es-CO"/>
          </a:p>
        </p:txBody>
      </p:sp>
      <p:sp>
        <p:nvSpPr>
          <p:cNvPr id="4" name="Marcador de pie de página 3">
            <a:extLst>
              <a:ext uri="{FF2B5EF4-FFF2-40B4-BE49-F238E27FC236}">
                <a16:creationId xmlns:a16="http://schemas.microsoft.com/office/drawing/2014/main" id="{4FBC0B53-5A93-1B4E-9E6B-AA33C6783E6F}"/>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A7CF94FA-6FB1-F247-A0D9-68929F867B29}"/>
              </a:ext>
            </a:extLst>
          </p:cNvPr>
          <p:cNvSpPr>
            <a:spLocks noGrp="1"/>
          </p:cNvSpPr>
          <p:nvPr>
            <p:ph type="sldNum" sz="quarter" idx="12"/>
          </p:nvPr>
        </p:nvSpPr>
        <p:spPr/>
        <p:txBody>
          <a:bodyPr/>
          <a:lstStyle/>
          <a:p>
            <a:fld id="{3E90E3F7-72D0-B34E-AD3B-38FBCD1B0997}" type="slidenum">
              <a:rPr lang="es-CO" smtClean="0"/>
              <a:t>‹Nº›</a:t>
            </a:fld>
            <a:endParaRPr lang="es-CO"/>
          </a:p>
        </p:txBody>
      </p:sp>
    </p:spTree>
    <p:extLst>
      <p:ext uri="{BB962C8B-B14F-4D97-AF65-F5344CB8AC3E}">
        <p14:creationId xmlns:p14="http://schemas.microsoft.com/office/powerpoint/2010/main" val="551835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BA7E0D91-84E4-1B44-B399-725CDA9A526A}"/>
              </a:ext>
            </a:extLst>
          </p:cNvPr>
          <p:cNvSpPr>
            <a:spLocks noGrp="1"/>
          </p:cNvSpPr>
          <p:nvPr>
            <p:ph type="dt" sz="half" idx="10"/>
          </p:nvPr>
        </p:nvSpPr>
        <p:spPr/>
        <p:txBody>
          <a:bodyPr/>
          <a:lstStyle/>
          <a:p>
            <a:fld id="{D989C03A-2B0F-5E4D-838F-376AA64357E6}" type="datetimeFigureOut">
              <a:rPr lang="es-CO" smtClean="0"/>
              <a:t>12/12/20</a:t>
            </a:fld>
            <a:endParaRPr lang="es-CO"/>
          </a:p>
        </p:txBody>
      </p:sp>
      <p:sp>
        <p:nvSpPr>
          <p:cNvPr id="3" name="Marcador de pie de página 2">
            <a:extLst>
              <a:ext uri="{FF2B5EF4-FFF2-40B4-BE49-F238E27FC236}">
                <a16:creationId xmlns:a16="http://schemas.microsoft.com/office/drawing/2014/main" id="{1C54D5C1-1C69-EB4F-9A2B-FC194C9F4846}"/>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717F1D45-2017-1241-BEC6-E17AA683595B}"/>
              </a:ext>
            </a:extLst>
          </p:cNvPr>
          <p:cNvSpPr>
            <a:spLocks noGrp="1"/>
          </p:cNvSpPr>
          <p:nvPr>
            <p:ph type="sldNum" sz="quarter" idx="12"/>
          </p:nvPr>
        </p:nvSpPr>
        <p:spPr/>
        <p:txBody>
          <a:bodyPr/>
          <a:lstStyle/>
          <a:p>
            <a:fld id="{3E90E3F7-72D0-B34E-AD3B-38FBCD1B0997}" type="slidenum">
              <a:rPr lang="es-CO" smtClean="0"/>
              <a:t>‹Nº›</a:t>
            </a:fld>
            <a:endParaRPr lang="es-CO"/>
          </a:p>
        </p:txBody>
      </p:sp>
    </p:spTree>
    <p:extLst>
      <p:ext uri="{BB962C8B-B14F-4D97-AF65-F5344CB8AC3E}">
        <p14:creationId xmlns:p14="http://schemas.microsoft.com/office/powerpoint/2010/main" val="17462628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1B6603F-1674-B149-83A0-5EBDE9A5D15E}"/>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CFDAE4AC-2F25-A24C-B9AD-36205CDBF4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5FC38BF3-E23F-3142-A4B1-AA6C4893ED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5520F7B6-12EB-9147-A1F7-F4BB4F36CB0F}"/>
              </a:ext>
            </a:extLst>
          </p:cNvPr>
          <p:cNvSpPr>
            <a:spLocks noGrp="1"/>
          </p:cNvSpPr>
          <p:nvPr>
            <p:ph type="dt" sz="half" idx="10"/>
          </p:nvPr>
        </p:nvSpPr>
        <p:spPr/>
        <p:txBody>
          <a:bodyPr/>
          <a:lstStyle/>
          <a:p>
            <a:fld id="{D989C03A-2B0F-5E4D-838F-376AA64357E6}" type="datetimeFigureOut">
              <a:rPr lang="es-CO" smtClean="0"/>
              <a:t>12/12/20</a:t>
            </a:fld>
            <a:endParaRPr lang="es-CO"/>
          </a:p>
        </p:txBody>
      </p:sp>
      <p:sp>
        <p:nvSpPr>
          <p:cNvPr id="6" name="Marcador de pie de página 5">
            <a:extLst>
              <a:ext uri="{FF2B5EF4-FFF2-40B4-BE49-F238E27FC236}">
                <a16:creationId xmlns:a16="http://schemas.microsoft.com/office/drawing/2014/main" id="{F2314EE9-7A93-B14E-AB2F-4837DE2A6BC0}"/>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A4030054-51CF-EC43-B17F-605439EAEFA1}"/>
              </a:ext>
            </a:extLst>
          </p:cNvPr>
          <p:cNvSpPr>
            <a:spLocks noGrp="1"/>
          </p:cNvSpPr>
          <p:nvPr>
            <p:ph type="sldNum" sz="quarter" idx="12"/>
          </p:nvPr>
        </p:nvSpPr>
        <p:spPr/>
        <p:txBody>
          <a:bodyPr/>
          <a:lstStyle/>
          <a:p>
            <a:fld id="{3E90E3F7-72D0-B34E-AD3B-38FBCD1B0997}" type="slidenum">
              <a:rPr lang="es-CO" smtClean="0"/>
              <a:t>‹Nº›</a:t>
            </a:fld>
            <a:endParaRPr lang="es-CO"/>
          </a:p>
        </p:txBody>
      </p:sp>
    </p:spTree>
    <p:extLst>
      <p:ext uri="{BB962C8B-B14F-4D97-AF65-F5344CB8AC3E}">
        <p14:creationId xmlns:p14="http://schemas.microsoft.com/office/powerpoint/2010/main" val="22058423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D188F3B-4F03-2644-973C-214B6EF71B24}"/>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D3A756DA-5E2B-4446-8137-8C03FE25AA6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148EEC91-8DA5-8D44-B427-9FBD092A98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C889C251-8EBF-3249-8A47-8FDFF1D090A0}"/>
              </a:ext>
            </a:extLst>
          </p:cNvPr>
          <p:cNvSpPr>
            <a:spLocks noGrp="1"/>
          </p:cNvSpPr>
          <p:nvPr>
            <p:ph type="dt" sz="half" idx="10"/>
          </p:nvPr>
        </p:nvSpPr>
        <p:spPr/>
        <p:txBody>
          <a:bodyPr/>
          <a:lstStyle/>
          <a:p>
            <a:fld id="{D989C03A-2B0F-5E4D-838F-376AA64357E6}" type="datetimeFigureOut">
              <a:rPr lang="es-CO" smtClean="0"/>
              <a:t>12/12/20</a:t>
            </a:fld>
            <a:endParaRPr lang="es-CO"/>
          </a:p>
        </p:txBody>
      </p:sp>
      <p:sp>
        <p:nvSpPr>
          <p:cNvPr id="6" name="Marcador de pie de página 5">
            <a:extLst>
              <a:ext uri="{FF2B5EF4-FFF2-40B4-BE49-F238E27FC236}">
                <a16:creationId xmlns:a16="http://schemas.microsoft.com/office/drawing/2014/main" id="{AFBE76D7-5498-7945-8B78-EC0E720F9E5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B134B9F0-D85E-6C46-842D-0E78CCDBB7BF}"/>
              </a:ext>
            </a:extLst>
          </p:cNvPr>
          <p:cNvSpPr>
            <a:spLocks noGrp="1"/>
          </p:cNvSpPr>
          <p:nvPr>
            <p:ph type="sldNum" sz="quarter" idx="12"/>
          </p:nvPr>
        </p:nvSpPr>
        <p:spPr/>
        <p:txBody>
          <a:bodyPr/>
          <a:lstStyle/>
          <a:p>
            <a:fld id="{3E90E3F7-72D0-B34E-AD3B-38FBCD1B0997}" type="slidenum">
              <a:rPr lang="es-CO" smtClean="0"/>
              <a:t>‹Nº›</a:t>
            </a:fld>
            <a:endParaRPr lang="es-CO"/>
          </a:p>
        </p:txBody>
      </p:sp>
    </p:spTree>
    <p:extLst>
      <p:ext uri="{BB962C8B-B14F-4D97-AF65-F5344CB8AC3E}">
        <p14:creationId xmlns:p14="http://schemas.microsoft.com/office/powerpoint/2010/main" val="6140226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4B0D373-F9C7-D94A-87C9-132337FC71D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82A4F08F-EB9C-6B42-A86E-CE1F00575A7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4F2B46A8-E45D-D140-93D2-7B49F9295C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89C03A-2B0F-5E4D-838F-376AA64357E6}" type="datetimeFigureOut">
              <a:rPr lang="es-CO" smtClean="0"/>
              <a:t>12/12/20</a:t>
            </a:fld>
            <a:endParaRPr lang="es-CO"/>
          </a:p>
        </p:txBody>
      </p:sp>
      <p:sp>
        <p:nvSpPr>
          <p:cNvPr id="5" name="Marcador de pie de página 4">
            <a:extLst>
              <a:ext uri="{FF2B5EF4-FFF2-40B4-BE49-F238E27FC236}">
                <a16:creationId xmlns:a16="http://schemas.microsoft.com/office/drawing/2014/main" id="{568B094F-F39D-2445-B2FC-E6F50B7F01E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14EDDD98-0672-BC4E-B330-EC60C5C803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90E3F7-72D0-B34E-AD3B-38FBCD1B0997}" type="slidenum">
              <a:rPr lang="es-CO" smtClean="0"/>
              <a:t>‹Nº›</a:t>
            </a:fld>
            <a:endParaRPr lang="es-CO"/>
          </a:p>
        </p:txBody>
      </p:sp>
    </p:spTree>
    <p:extLst>
      <p:ext uri="{BB962C8B-B14F-4D97-AF65-F5344CB8AC3E}">
        <p14:creationId xmlns:p14="http://schemas.microsoft.com/office/powerpoint/2010/main" val="42601855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8.tiff"/><Relationship Id="rId3" Type="http://schemas.openxmlformats.org/officeDocument/2006/relationships/image" Target="../media/image3.tiff"/><Relationship Id="rId7" Type="http://schemas.openxmlformats.org/officeDocument/2006/relationships/image" Target="../media/image17.tiff"/><Relationship Id="rId2" Type="http://schemas.openxmlformats.org/officeDocument/2006/relationships/image" Target="../media/image2.tiff"/><Relationship Id="rId1" Type="http://schemas.openxmlformats.org/officeDocument/2006/relationships/slideLayout" Target="../slideLayouts/slideLayout2.xml"/><Relationship Id="rId6" Type="http://schemas.openxmlformats.org/officeDocument/2006/relationships/image" Target="../media/image16.tiff"/><Relationship Id="rId5" Type="http://schemas.openxmlformats.org/officeDocument/2006/relationships/image" Target="../media/image15.tiff"/><Relationship Id="rId4" Type="http://schemas.openxmlformats.org/officeDocument/2006/relationships/image" Target="../media/image14.tiff"/></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tiff"/><Relationship Id="rId1" Type="http://schemas.openxmlformats.org/officeDocument/2006/relationships/slideLayout" Target="../slideLayouts/slideLayout2.xml"/><Relationship Id="rId6" Type="http://schemas.openxmlformats.org/officeDocument/2006/relationships/image" Target="../media/image7.tiff"/><Relationship Id="rId5" Type="http://schemas.openxmlformats.org/officeDocument/2006/relationships/image" Target="../media/image3.tiff"/><Relationship Id="rId4" Type="http://schemas.openxmlformats.org/officeDocument/2006/relationships/image" Target="../media/image2.tiff"/></Relationships>
</file>

<file path=ppt/slides/_rels/slide14.xml.rels><?xml version="1.0" encoding="UTF-8" standalone="yes"?>
<Relationships xmlns="http://schemas.openxmlformats.org/package/2006/relationships"><Relationship Id="rId8" Type="http://schemas.openxmlformats.org/officeDocument/2006/relationships/image" Target="../media/image10.tiff"/><Relationship Id="rId3" Type="http://schemas.openxmlformats.org/officeDocument/2006/relationships/image" Target="../media/image3.tiff"/><Relationship Id="rId7" Type="http://schemas.openxmlformats.org/officeDocument/2006/relationships/image" Target="../media/image9.tiff"/><Relationship Id="rId2" Type="http://schemas.openxmlformats.org/officeDocument/2006/relationships/image" Target="../media/image2.tiff"/><Relationship Id="rId1" Type="http://schemas.openxmlformats.org/officeDocument/2006/relationships/slideLayout" Target="../slideLayouts/slideLayout2.xml"/><Relationship Id="rId6" Type="http://schemas.openxmlformats.org/officeDocument/2006/relationships/image" Target="../media/image8.tiff"/><Relationship Id="rId5" Type="http://schemas.openxmlformats.org/officeDocument/2006/relationships/image" Target="../media/image7.tiff"/><Relationship Id="rId4" Type="http://schemas.openxmlformats.org/officeDocument/2006/relationships/image" Target="../media/image6.tiff"/></Relationships>
</file>

<file path=ppt/slides/_rels/slide1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0.tiff"/><Relationship Id="rId3" Type="http://schemas.openxmlformats.org/officeDocument/2006/relationships/image" Target="../media/image3.tiff"/><Relationship Id="rId7" Type="http://schemas.openxmlformats.org/officeDocument/2006/relationships/image" Target="../media/image9.tiff"/><Relationship Id="rId2" Type="http://schemas.openxmlformats.org/officeDocument/2006/relationships/image" Target="../media/image2.tiff"/><Relationship Id="rId1" Type="http://schemas.openxmlformats.org/officeDocument/2006/relationships/slideLayout" Target="../slideLayouts/slideLayout2.xml"/><Relationship Id="rId6" Type="http://schemas.openxmlformats.org/officeDocument/2006/relationships/image" Target="../media/image8.tiff"/><Relationship Id="rId5" Type="http://schemas.openxmlformats.org/officeDocument/2006/relationships/image" Target="../media/image7.tiff"/><Relationship Id="rId4" Type="http://schemas.openxmlformats.org/officeDocument/2006/relationships/image" Target="../media/image6.tiff"/></Relationships>
</file>

<file path=ppt/slides/_rels/slide7.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3.tiff"/><Relationship Id="rId5" Type="http://schemas.openxmlformats.org/officeDocument/2006/relationships/image" Target="../media/image2.tiff"/><Relationship Id="rId4" Type="http://schemas.openxmlformats.org/officeDocument/2006/relationships/image" Target="../media/image13.tiff"/></Relationships>
</file>

<file path=ppt/slides/_rels/slide8.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EC42A68C-B245-4840-A36B-A6EAC49467AE}"/>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2092320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lumMod val="50000"/>
          </a:schemeClr>
        </a:solidFill>
        <a:effectLst/>
      </p:bgPr>
    </p:bg>
    <p:spTree>
      <p:nvGrpSpPr>
        <p:cNvPr id="1" name=""/>
        <p:cNvGrpSpPr/>
        <p:nvPr/>
      </p:nvGrpSpPr>
      <p:grpSpPr>
        <a:xfrm>
          <a:off x="0" y="0"/>
          <a:ext cx="0" cy="0"/>
          <a:chOff x="0" y="0"/>
          <a:chExt cx="0" cy="0"/>
        </a:xfrm>
      </p:grpSpPr>
      <p:sp>
        <p:nvSpPr>
          <p:cNvPr id="42" name="Rectángulo 41">
            <a:extLst>
              <a:ext uri="{FF2B5EF4-FFF2-40B4-BE49-F238E27FC236}">
                <a16:creationId xmlns:a16="http://schemas.microsoft.com/office/drawing/2014/main" id="{BFA07A94-DCEB-974C-9E80-B592B2E4A715}"/>
              </a:ext>
            </a:extLst>
          </p:cNvPr>
          <p:cNvSpPr/>
          <p:nvPr/>
        </p:nvSpPr>
        <p:spPr>
          <a:xfrm>
            <a:off x="4076700" y="711200"/>
            <a:ext cx="5765800" cy="49865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102" name="Imagen 101">
            <a:extLst>
              <a:ext uri="{FF2B5EF4-FFF2-40B4-BE49-F238E27FC236}">
                <a16:creationId xmlns:a16="http://schemas.microsoft.com/office/drawing/2014/main" id="{9BB4144F-0909-7B47-A86C-A337966D88C1}"/>
              </a:ext>
            </a:extLst>
          </p:cNvPr>
          <p:cNvPicPr>
            <a:picLocks noChangeAspect="1"/>
          </p:cNvPicPr>
          <p:nvPr/>
        </p:nvPicPr>
        <p:blipFill>
          <a:blip r:embed="rId2"/>
          <a:stretch>
            <a:fillRect/>
          </a:stretch>
        </p:blipFill>
        <p:spPr>
          <a:xfrm>
            <a:off x="0" y="6509932"/>
            <a:ext cx="1782819" cy="349573"/>
          </a:xfrm>
          <a:prstGeom prst="rect">
            <a:avLst/>
          </a:prstGeom>
        </p:spPr>
      </p:pic>
      <p:pic>
        <p:nvPicPr>
          <p:cNvPr id="103" name="Imagen 102">
            <a:extLst>
              <a:ext uri="{FF2B5EF4-FFF2-40B4-BE49-F238E27FC236}">
                <a16:creationId xmlns:a16="http://schemas.microsoft.com/office/drawing/2014/main" id="{3A60FF34-EA98-1E46-874C-65DE08990A8D}"/>
              </a:ext>
            </a:extLst>
          </p:cNvPr>
          <p:cNvPicPr>
            <a:picLocks noChangeAspect="1"/>
          </p:cNvPicPr>
          <p:nvPr/>
        </p:nvPicPr>
        <p:blipFill>
          <a:blip r:embed="rId3"/>
          <a:stretch>
            <a:fillRect/>
          </a:stretch>
        </p:blipFill>
        <p:spPr>
          <a:xfrm>
            <a:off x="1782819" y="6509303"/>
            <a:ext cx="2675089" cy="350832"/>
          </a:xfrm>
          <a:prstGeom prst="rect">
            <a:avLst/>
          </a:prstGeom>
        </p:spPr>
      </p:pic>
      <p:sp>
        <p:nvSpPr>
          <p:cNvPr id="104" name="Google Shape;189;p31">
            <a:extLst>
              <a:ext uri="{FF2B5EF4-FFF2-40B4-BE49-F238E27FC236}">
                <a16:creationId xmlns:a16="http://schemas.microsoft.com/office/drawing/2014/main" id="{4E855131-648C-C445-A13D-C718BC5F57E0}"/>
              </a:ext>
            </a:extLst>
          </p:cNvPr>
          <p:cNvSpPr txBox="1">
            <a:spLocks/>
          </p:cNvSpPr>
          <p:nvPr/>
        </p:nvSpPr>
        <p:spPr>
          <a:xfrm flipH="1">
            <a:off x="6082924" y="2319425"/>
            <a:ext cx="3162675" cy="1921200"/>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s-CO" dirty="0">
                <a:solidFill>
                  <a:srgbClr val="009193"/>
                </a:solidFill>
              </a:rPr>
              <a:t>Next step</a:t>
            </a:r>
          </a:p>
        </p:txBody>
      </p:sp>
      <p:sp>
        <p:nvSpPr>
          <p:cNvPr id="105" name="Google Shape;190;p31">
            <a:extLst>
              <a:ext uri="{FF2B5EF4-FFF2-40B4-BE49-F238E27FC236}">
                <a16:creationId xmlns:a16="http://schemas.microsoft.com/office/drawing/2014/main" id="{159465ED-DA28-A945-AF74-7E68AFF3D965}"/>
              </a:ext>
            </a:extLst>
          </p:cNvPr>
          <p:cNvSpPr txBox="1">
            <a:spLocks/>
          </p:cNvSpPr>
          <p:nvPr/>
        </p:nvSpPr>
        <p:spPr>
          <a:xfrm flipH="1">
            <a:off x="993850" y="3669946"/>
            <a:ext cx="4488300" cy="1622400"/>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Bef>
                <a:spcPts val="0"/>
              </a:spcBef>
            </a:pPr>
            <a:r>
              <a:rPr lang="es" sz="20000" b="1" dirty="0">
                <a:solidFill>
                  <a:srgbClr val="009193"/>
                </a:solidFill>
                <a:latin typeface="Gujarati MT" pitchFamily="2" charset="0"/>
                <a:cs typeface="Gujarati MT" pitchFamily="2" charset="0"/>
              </a:rPr>
              <a:t>04</a:t>
            </a:r>
          </a:p>
        </p:txBody>
      </p:sp>
    </p:spTree>
    <p:extLst>
      <p:ext uri="{BB962C8B-B14F-4D97-AF65-F5344CB8AC3E}">
        <p14:creationId xmlns:p14="http://schemas.microsoft.com/office/powerpoint/2010/main" val="17410955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592D6A3A-08FB-F84E-B804-22072E84BA1B}"/>
              </a:ext>
            </a:extLst>
          </p:cNvPr>
          <p:cNvPicPr>
            <a:picLocks noChangeAspect="1"/>
          </p:cNvPicPr>
          <p:nvPr/>
        </p:nvPicPr>
        <p:blipFill>
          <a:blip r:embed="rId2"/>
          <a:stretch>
            <a:fillRect/>
          </a:stretch>
        </p:blipFill>
        <p:spPr>
          <a:xfrm>
            <a:off x="0" y="6509932"/>
            <a:ext cx="1782819" cy="349573"/>
          </a:xfrm>
          <a:prstGeom prst="rect">
            <a:avLst/>
          </a:prstGeom>
        </p:spPr>
      </p:pic>
      <p:pic>
        <p:nvPicPr>
          <p:cNvPr id="5" name="Imagen 4">
            <a:extLst>
              <a:ext uri="{FF2B5EF4-FFF2-40B4-BE49-F238E27FC236}">
                <a16:creationId xmlns:a16="http://schemas.microsoft.com/office/drawing/2014/main" id="{AB871D16-45A9-1949-9DE6-5F22F5919F0D}"/>
              </a:ext>
            </a:extLst>
          </p:cNvPr>
          <p:cNvPicPr>
            <a:picLocks noChangeAspect="1"/>
          </p:cNvPicPr>
          <p:nvPr/>
        </p:nvPicPr>
        <p:blipFill>
          <a:blip r:embed="rId3"/>
          <a:stretch>
            <a:fillRect/>
          </a:stretch>
        </p:blipFill>
        <p:spPr>
          <a:xfrm>
            <a:off x="1782819" y="6509303"/>
            <a:ext cx="2675089" cy="350832"/>
          </a:xfrm>
          <a:prstGeom prst="rect">
            <a:avLst/>
          </a:prstGeom>
        </p:spPr>
      </p:pic>
      <p:sp>
        <p:nvSpPr>
          <p:cNvPr id="39" name="Google Shape;543;p26">
            <a:extLst>
              <a:ext uri="{FF2B5EF4-FFF2-40B4-BE49-F238E27FC236}">
                <a16:creationId xmlns:a16="http://schemas.microsoft.com/office/drawing/2014/main" id="{66CC6FA6-B0C0-0C46-A2CA-37DA5AE32454}"/>
              </a:ext>
            </a:extLst>
          </p:cNvPr>
          <p:cNvSpPr txBox="1">
            <a:spLocks noGrp="1"/>
          </p:cNvSpPr>
          <p:nvPr>
            <p:ph type="title"/>
          </p:nvPr>
        </p:nvSpPr>
        <p:spPr>
          <a:xfrm>
            <a:off x="0" y="334310"/>
            <a:ext cx="3556133" cy="548635"/>
          </a:xfrm>
          <a:prstGeom prst="rect">
            <a:avLst/>
          </a:prstGeom>
        </p:spPr>
        <p:txBody>
          <a:bodyPr spcFirstLastPara="1" wrap="square" lIns="91425" tIns="91425" rIns="91425" bIns="91425" anchor="ctr" anchorCtr="0">
            <a:noAutofit/>
          </a:bodyPr>
          <a:lstStyle/>
          <a:p>
            <a:pPr lvl="0">
              <a:spcBef>
                <a:spcPts val="0"/>
              </a:spcBef>
            </a:pPr>
            <a:r>
              <a:rPr lang="es-CO" sz="3000" dirty="0">
                <a:solidFill>
                  <a:srgbClr val="009193"/>
                </a:solidFill>
                <a:latin typeface="Aharoni" panose="02010803020104030203" pitchFamily="2" charset="-79"/>
                <a:ea typeface="Hiragino Kaku Gothic Std W8" panose="020B0800000000000000" pitchFamily="34" charset="-128"/>
                <a:cs typeface="Aharoni" panose="02010803020104030203" pitchFamily="2" charset="-79"/>
              </a:rPr>
              <a:t>Hyphotesis</a:t>
            </a:r>
            <a:endParaRPr sz="3000" dirty="0">
              <a:solidFill>
                <a:srgbClr val="009193"/>
              </a:solidFill>
              <a:latin typeface="Aharoni" panose="02010803020104030203" pitchFamily="2" charset="-79"/>
              <a:ea typeface="Hiragino Kaku Gothic Std W8" panose="020B0800000000000000" pitchFamily="34" charset="-128"/>
              <a:cs typeface="Aharoni" panose="02010803020104030203" pitchFamily="2" charset="-79"/>
            </a:endParaRPr>
          </a:p>
        </p:txBody>
      </p:sp>
      <p:sp>
        <p:nvSpPr>
          <p:cNvPr id="41" name="Rectángulo 40">
            <a:extLst>
              <a:ext uri="{FF2B5EF4-FFF2-40B4-BE49-F238E27FC236}">
                <a16:creationId xmlns:a16="http://schemas.microsoft.com/office/drawing/2014/main" id="{9688135D-3BCB-8B42-A0C3-A3B9F84DEDDB}"/>
              </a:ext>
            </a:extLst>
          </p:cNvPr>
          <p:cNvSpPr/>
          <p:nvPr/>
        </p:nvSpPr>
        <p:spPr>
          <a:xfrm>
            <a:off x="-208344" y="276332"/>
            <a:ext cx="3764477" cy="63216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Tree>
    <p:extLst>
      <p:ext uri="{BB962C8B-B14F-4D97-AF65-F5344CB8AC3E}">
        <p14:creationId xmlns:p14="http://schemas.microsoft.com/office/powerpoint/2010/main" val="15452271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2">
            <a:lumMod val="50000"/>
          </a:schemeClr>
        </a:solidFill>
        <a:effectLst/>
      </p:bgPr>
    </p:bg>
    <p:spTree>
      <p:nvGrpSpPr>
        <p:cNvPr id="1" name=""/>
        <p:cNvGrpSpPr/>
        <p:nvPr/>
      </p:nvGrpSpPr>
      <p:grpSpPr>
        <a:xfrm>
          <a:off x="0" y="0"/>
          <a:ext cx="0" cy="0"/>
          <a:chOff x="0" y="0"/>
          <a:chExt cx="0" cy="0"/>
        </a:xfrm>
      </p:grpSpPr>
      <p:sp>
        <p:nvSpPr>
          <p:cNvPr id="42" name="Rectángulo 41">
            <a:extLst>
              <a:ext uri="{FF2B5EF4-FFF2-40B4-BE49-F238E27FC236}">
                <a16:creationId xmlns:a16="http://schemas.microsoft.com/office/drawing/2014/main" id="{BFA07A94-DCEB-974C-9E80-B592B2E4A715}"/>
              </a:ext>
            </a:extLst>
          </p:cNvPr>
          <p:cNvSpPr/>
          <p:nvPr/>
        </p:nvSpPr>
        <p:spPr>
          <a:xfrm>
            <a:off x="1358347" y="1169504"/>
            <a:ext cx="9475305" cy="451899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102" name="Imagen 101">
            <a:extLst>
              <a:ext uri="{FF2B5EF4-FFF2-40B4-BE49-F238E27FC236}">
                <a16:creationId xmlns:a16="http://schemas.microsoft.com/office/drawing/2014/main" id="{9BB4144F-0909-7B47-A86C-A337966D88C1}"/>
              </a:ext>
            </a:extLst>
          </p:cNvPr>
          <p:cNvPicPr>
            <a:picLocks noChangeAspect="1"/>
          </p:cNvPicPr>
          <p:nvPr/>
        </p:nvPicPr>
        <p:blipFill>
          <a:blip r:embed="rId2"/>
          <a:stretch>
            <a:fillRect/>
          </a:stretch>
        </p:blipFill>
        <p:spPr>
          <a:xfrm>
            <a:off x="0" y="6509932"/>
            <a:ext cx="1782819" cy="349573"/>
          </a:xfrm>
          <a:prstGeom prst="rect">
            <a:avLst/>
          </a:prstGeom>
        </p:spPr>
      </p:pic>
      <p:pic>
        <p:nvPicPr>
          <p:cNvPr id="103" name="Imagen 102">
            <a:extLst>
              <a:ext uri="{FF2B5EF4-FFF2-40B4-BE49-F238E27FC236}">
                <a16:creationId xmlns:a16="http://schemas.microsoft.com/office/drawing/2014/main" id="{3A60FF34-EA98-1E46-874C-65DE08990A8D}"/>
              </a:ext>
            </a:extLst>
          </p:cNvPr>
          <p:cNvPicPr>
            <a:picLocks noChangeAspect="1"/>
          </p:cNvPicPr>
          <p:nvPr/>
        </p:nvPicPr>
        <p:blipFill>
          <a:blip r:embed="rId3"/>
          <a:stretch>
            <a:fillRect/>
          </a:stretch>
        </p:blipFill>
        <p:spPr>
          <a:xfrm>
            <a:off x="1782819" y="6509303"/>
            <a:ext cx="2675089" cy="350832"/>
          </a:xfrm>
          <a:prstGeom prst="rect">
            <a:avLst/>
          </a:prstGeom>
        </p:spPr>
      </p:pic>
      <p:sp>
        <p:nvSpPr>
          <p:cNvPr id="104" name="Google Shape;189;p31">
            <a:extLst>
              <a:ext uri="{FF2B5EF4-FFF2-40B4-BE49-F238E27FC236}">
                <a16:creationId xmlns:a16="http://schemas.microsoft.com/office/drawing/2014/main" id="{4E855131-648C-C445-A13D-C718BC5F57E0}"/>
              </a:ext>
            </a:extLst>
          </p:cNvPr>
          <p:cNvSpPr txBox="1">
            <a:spLocks/>
          </p:cNvSpPr>
          <p:nvPr/>
        </p:nvSpPr>
        <p:spPr>
          <a:xfrm flipH="1">
            <a:off x="1926422" y="2816264"/>
            <a:ext cx="2719967" cy="353036"/>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s-CO" sz="1500" b="1" dirty="0">
                <a:solidFill>
                  <a:srgbClr val="009193"/>
                </a:solidFill>
              </a:rPr>
              <a:t>IGNACIO PÉREZ</a:t>
            </a:r>
          </a:p>
        </p:txBody>
      </p:sp>
      <p:sp>
        <p:nvSpPr>
          <p:cNvPr id="105" name="Google Shape;190;p31">
            <a:extLst>
              <a:ext uri="{FF2B5EF4-FFF2-40B4-BE49-F238E27FC236}">
                <a16:creationId xmlns:a16="http://schemas.microsoft.com/office/drawing/2014/main" id="{159465ED-DA28-A945-AF74-7E68AFF3D965}"/>
              </a:ext>
            </a:extLst>
          </p:cNvPr>
          <p:cNvSpPr txBox="1">
            <a:spLocks/>
          </p:cNvSpPr>
          <p:nvPr/>
        </p:nvSpPr>
        <p:spPr>
          <a:xfrm flipH="1">
            <a:off x="-777691" y="-149856"/>
            <a:ext cx="4488300" cy="1622400"/>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Bef>
                <a:spcPts val="0"/>
              </a:spcBef>
            </a:pPr>
            <a:r>
              <a:rPr lang="es" sz="7000" b="1" dirty="0">
                <a:solidFill>
                  <a:srgbClr val="009193"/>
                </a:solidFill>
                <a:latin typeface="Gujarati MT" pitchFamily="2" charset="0"/>
                <a:cs typeface="Gujarati MT" pitchFamily="2" charset="0"/>
              </a:rPr>
              <a:t>Team 13</a:t>
            </a:r>
          </a:p>
        </p:txBody>
      </p:sp>
      <p:pic>
        <p:nvPicPr>
          <p:cNvPr id="2" name="Imagen 1">
            <a:extLst>
              <a:ext uri="{FF2B5EF4-FFF2-40B4-BE49-F238E27FC236}">
                <a16:creationId xmlns:a16="http://schemas.microsoft.com/office/drawing/2014/main" id="{AB11B77D-1FE5-A149-9D40-DDD710CB2B95}"/>
              </a:ext>
            </a:extLst>
          </p:cNvPr>
          <p:cNvPicPr>
            <a:picLocks noChangeAspect="1"/>
          </p:cNvPicPr>
          <p:nvPr/>
        </p:nvPicPr>
        <p:blipFill>
          <a:blip r:embed="rId4"/>
          <a:stretch>
            <a:fillRect/>
          </a:stretch>
        </p:blipFill>
        <p:spPr>
          <a:xfrm>
            <a:off x="2377019" y="1404168"/>
            <a:ext cx="1502206" cy="1327654"/>
          </a:xfrm>
          <a:prstGeom prst="ellipse">
            <a:avLst/>
          </a:prstGeom>
        </p:spPr>
      </p:pic>
      <p:pic>
        <p:nvPicPr>
          <p:cNvPr id="3" name="Imagen 2">
            <a:extLst>
              <a:ext uri="{FF2B5EF4-FFF2-40B4-BE49-F238E27FC236}">
                <a16:creationId xmlns:a16="http://schemas.microsoft.com/office/drawing/2014/main" id="{D5BE90C0-0F4A-D84B-90EE-179948DDE95C}"/>
              </a:ext>
            </a:extLst>
          </p:cNvPr>
          <p:cNvPicPr>
            <a:picLocks noChangeAspect="1"/>
          </p:cNvPicPr>
          <p:nvPr/>
        </p:nvPicPr>
        <p:blipFill>
          <a:blip r:embed="rId5"/>
          <a:stretch>
            <a:fillRect/>
          </a:stretch>
        </p:blipFill>
        <p:spPr>
          <a:xfrm>
            <a:off x="5348432" y="3544755"/>
            <a:ext cx="1502204" cy="1289824"/>
          </a:xfrm>
          <a:prstGeom prst="ellipse">
            <a:avLst/>
          </a:prstGeom>
        </p:spPr>
      </p:pic>
      <p:pic>
        <p:nvPicPr>
          <p:cNvPr id="4" name="Imagen 3">
            <a:extLst>
              <a:ext uri="{FF2B5EF4-FFF2-40B4-BE49-F238E27FC236}">
                <a16:creationId xmlns:a16="http://schemas.microsoft.com/office/drawing/2014/main" id="{CD79C7BD-931C-C64F-AA7A-F31D1FAC2152}"/>
              </a:ext>
            </a:extLst>
          </p:cNvPr>
          <p:cNvPicPr>
            <a:picLocks noChangeAspect="1"/>
          </p:cNvPicPr>
          <p:nvPr/>
        </p:nvPicPr>
        <p:blipFill>
          <a:blip r:embed="rId6"/>
          <a:stretch>
            <a:fillRect/>
          </a:stretch>
        </p:blipFill>
        <p:spPr>
          <a:xfrm>
            <a:off x="8011443" y="1254770"/>
            <a:ext cx="1603455" cy="1383049"/>
          </a:xfrm>
          <a:prstGeom prst="ellipse">
            <a:avLst/>
          </a:prstGeom>
        </p:spPr>
      </p:pic>
      <p:pic>
        <p:nvPicPr>
          <p:cNvPr id="5" name="Imagen 4">
            <a:extLst>
              <a:ext uri="{FF2B5EF4-FFF2-40B4-BE49-F238E27FC236}">
                <a16:creationId xmlns:a16="http://schemas.microsoft.com/office/drawing/2014/main" id="{C6EAD44C-5A7B-FB43-84D3-7429DE9388AA}"/>
              </a:ext>
            </a:extLst>
          </p:cNvPr>
          <p:cNvPicPr>
            <a:picLocks noChangeAspect="1"/>
          </p:cNvPicPr>
          <p:nvPr/>
        </p:nvPicPr>
        <p:blipFill>
          <a:blip r:embed="rId7"/>
          <a:stretch>
            <a:fillRect/>
          </a:stretch>
        </p:blipFill>
        <p:spPr>
          <a:xfrm>
            <a:off x="2396468" y="3703510"/>
            <a:ext cx="1540079" cy="1327654"/>
          </a:xfrm>
          <a:prstGeom prst="ellipse">
            <a:avLst/>
          </a:prstGeom>
        </p:spPr>
      </p:pic>
      <p:pic>
        <p:nvPicPr>
          <p:cNvPr id="6" name="Imagen 5">
            <a:extLst>
              <a:ext uri="{FF2B5EF4-FFF2-40B4-BE49-F238E27FC236}">
                <a16:creationId xmlns:a16="http://schemas.microsoft.com/office/drawing/2014/main" id="{72E789A3-00AE-2D4F-9F9E-1ADA1A019A69}"/>
              </a:ext>
            </a:extLst>
          </p:cNvPr>
          <p:cNvPicPr>
            <a:picLocks noChangeAspect="1"/>
          </p:cNvPicPr>
          <p:nvPr/>
        </p:nvPicPr>
        <p:blipFill>
          <a:blip r:embed="rId8"/>
          <a:stretch>
            <a:fillRect/>
          </a:stretch>
        </p:blipFill>
        <p:spPr>
          <a:xfrm>
            <a:off x="7878886" y="3543795"/>
            <a:ext cx="1592126" cy="1327653"/>
          </a:xfrm>
          <a:prstGeom prst="ellipse">
            <a:avLst/>
          </a:prstGeom>
        </p:spPr>
      </p:pic>
      <p:sp>
        <p:nvSpPr>
          <p:cNvPr id="12" name="Google Shape;189;p31">
            <a:extLst>
              <a:ext uri="{FF2B5EF4-FFF2-40B4-BE49-F238E27FC236}">
                <a16:creationId xmlns:a16="http://schemas.microsoft.com/office/drawing/2014/main" id="{4F3892F4-DB93-1D41-9487-14FF2BB0C8D1}"/>
              </a:ext>
            </a:extLst>
          </p:cNvPr>
          <p:cNvSpPr txBox="1">
            <a:spLocks/>
          </p:cNvSpPr>
          <p:nvPr/>
        </p:nvSpPr>
        <p:spPr>
          <a:xfrm flipH="1">
            <a:off x="4897833" y="4905228"/>
            <a:ext cx="2719967" cy="353036"/>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s-CO" sz="1500" b="1" dirty="0">
                <a:solidFill>
                  <a:srgbClr val="009193"/>
                </a:solidFill>
              </a:rPr>
              <a:t>JOHN RAMIREZ</a:t>
            </a:r>
          </a:p>
        </p:txBody>
      </p:sp>
      <p:sp>
        <p:nvSpPr>
          <p:cNvPr id="13" name="Google Shape;189;p31">
            <a:extLst>
              <a:ext uri="{FF2B5EF4-FFF2-40B4-BE49-F238E27FC236}">
                <a16:creationId xmlns:a16="http://schemas.microsoft.com/office/drawing/2014/main" id="{0531AC75-5A30-654A-B984-0832E1ECB938}"/>
              </a:ext>
            </a:extLst>
          </p:cNvPr>
          <p:cNvSpPr txBox="1">
            <a:spLocks/>
          </p:cNvSpPr>
          <p:nvPr/>
        </p:nvSpPr>
        <p:spPr>
          <a:xfrm flipH="1">
            <a:off x="1961483" y="5034024"/>
            <a:ext cx="2719967" cy="353036"/>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s-CO" sz="1500" b="1" dirty="0">
                <a:solidFill>
                  <a:srgbClr val="009193"/>
                </a:solidFill>
              </a:rPr>
              <a:t>JERSON F. GUERRERO</a:t>
            </a:r>
          </a:p>
        </p:txBody>
      </p:sp>
      <p:sp>
        <p:nvSpPr>
          <p:cNvPr id="14" name="Google Shape;189;p31">
            <a:extLst>
              <a:ext uri="{FF2B5EF4-FFF2-40B4-BE49-F238E27FC236}">
                <a16:creationId xmlns:a16="http://schemas.microsoft.com/office/drawing/2014/main" id="{D1602149-2273-5F44-9788-12027915061A}"/>
              </a:ext>
            </a:extLst>
          </p:cNvPr>
          <p:cNvSpPr txBox="1">
            <a:spLocks/>
          </p:cNvSpPr>
          <p:nvPr/>
        </p:nvSpPr>
        <p:spPr>
          <a:xfrm flipH="1">
            <a:off x="7607220" y="4909873"/>
            <a:ext cx="2719967" cy="353036"/>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s-CO" sz="1500" b="1" dirty="0">
                <a:solidFill>
                  <a:srgbClr val="009193"/>
                </a:solidFill>
              </a:rPr>
              <a:t>AURA PAI</a:t>
            </a:r>
          </a:p>
        </p:txBody>
      </p:sp>
      <p:sp>
        <p:nvSpPr>
          <p:cNvPr id="15" name="Google Shape;189;p31">
            <a:extLst>
              <a:ext uri="{FF2B5EF4-FFF2-40B4-BE49-F238E27FC236}">
                <a16:creationId xmlns:a16="http://schemas.microsoft.com/office/drawing/2014/main" id="{E184615C-6417-F048-AA71-0301F08C0437}"/>
              </a:ext>
            </a:extLst>
          </p:cNvPr>
          <p:cNvSpPr txBox="1">
            <a:spLocks/>
          </p:cNvSpPr>
          <p:nvPr/>
        </p:nvSpPr>
        <p:spPr>
          <a:xfrm flipH="1">
            <a:off x="7581007" y="2676244"/>
            <a:ext cx="2719967" cy="353036"/>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s-CO" sz="1500" b="1" dirty="0">
                <a:solidFill>
                  <a:srgbClr val="009193"/>
                </a:solidFill>
              </a:rPr>
              <a:t>RAÚL CANTILLO</a:t>
            </a:r>
          </a:p>
        </p:txBody>
      </p:sp>
      <p:sp>
        <p:nvSpPr>
          <p:cNvPr id="16" name="Google Shape;189;p31">
            <a:extLst>
              <a:ext uri="{FF2B5EF4-FFF2-40B4-BE49-F238E27FC236}">
                <a16:creationId xmlns:a16="http://schemas.microsoft.com/office/drawing/2014/main" id="{E47B6DEF-0F84-8A45-9DA0-EC246C23B133}"/>
              </a:ext>
            </a:extLst>
          </p:cNvPr>
          <p:cNvSpPr txBox="1">
            <a:spLocks/>
          </p:cNvSpPr>
          <p:nvPr/>
        </p:nvSpPr>
        <p:spPr>
          <a:xfrm flipH="1">
            <a:off x="4850460" y="2680379"/>
            <a:ext cx="2719967" cy="353036"/>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s-CO" sz="1500" b="1" dirty="0">
                <a:solidFill>
                  <a:srgbClr val="009193"/>
                </a:solidFill>
              </a:rPr>
              <a:t>INGRID CORTÉS</a:t>
            </a:r>
          </a:p>
        </p:txBody>
      </p:sp>
      <p:sp>
        <p:nvSpPr>
          <p:cNvPr id="18" name="Google Shape;190;p31">
            <a:extLst>
              <a:ext uri="{FF2B5EF4-FFF2-40B4-BE49-F238E27FC236}">
                <a16:creationId xmlns:a16="http://schemas.microsoft.com/office/drawing/2014/main" id="{09D6FDA7-D445-3B48-BDCF-1572FA9F8552}"/>
              </a:ext>
            </a:extLst>
          </p:cNvPr>
          <p:cNvSpPr txBox="1">
            <a:spLocks/>
          </p:cNvSpPr>
          <p:nvPr/>
        </p:nvSpPr>
        <p:spPr>
          <a:xfrm flipH="1">
            <a:off x="7370748" y="5688496"/>
            <a:ext cx="4488300" cy="1622400"/>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Bef>
                <a:spcPts val="0"/>
              </a:spcBef>
            </a:pPr>
            <a:r>
              <a:rPr lang="es" sz="3000" b="1" dirty="0">
                <a:solidFill>
                  <a:srgbClr val="009193"/>
                </a:solidFill>
                <a:latin typeface="Gujarati MT" pitchFamily="2" charset="0"/>
                <a:cs typeface="Gujarati MT" pitchFamily="2" charset="0"/>
              </a:rPr>
              <a:t>Thank you!</a:t>
            </a:r>
          </a:p>
        </p:txBody>
      </p:sp>
    </p:spTree>
    <p:extLst>
      <p:ext uri="{BB962C8B-B14F-4D97-AF65-F5344CB8AC3E}">
        <p14:creationId xmlns:p14="http://schemas.microsoft.com/office/powerpoint/2010/main" val="4403005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 name="Imagen 29">
            <a:extLst>
              <a:ext uri="{FF2B5EF4-FFF2-40B4-BE49-F238E27FC236}">
                <a16:creationId xmlns:a16="http://schemas.microsoft.com/office/drawing/2014/main" id="{6B1C9BEA-C067-AB49-B873-C0F59E774A68}"/>
              </a:ext>
            </a:extLst>
          </p:cNvPr>
          <p:cNvPicPr>
            <a:picLocks noChangeAspect="1"/>
          </p:cNvPicPr>
          <p:nvPr/>
        </p:nvPicPr>
        <p:blipFill>
          <a:blip r:embed="rId2"/>
          <a:stretch>
            <a:fillRect/>
          </a:stretch>
        </p:blipFill>
        <p:spPr>
          <a:xfrm>
            <a:off x="2177158" y="1336487"/>
            <a:ext cx="2012738" cy="1943219"/>
          </a:xfrm>
          <a:prstGeom prst="rect">
            <a:avLst/>
          </a:prstGeom>
        </p:spPr>
      </p:pic>
      <p:cxnSp>
        <p:nvCxnSpPr>
          <p:cNvPr id="4" name="Google Shape;184;p21">
            <a:extLst>
              <a:ext uri="{FF2B5EF4-FFF2-40B4-BE49-F238E27FC236}">
                <a16:creationId xmlns:a16="http://schemas.microsoft.com/office/drawing/2014/main" id="{E613DADB-33BA-3044-BEF6-59422CE22E8A}"/>
              </a:ext>
            </a:extLst>
          </p:cNvPr>
          <p:cNvCxnSpPr>
            <a:cxnSpLocks/>
          </p:cNvCxnSpPr>
          <p:nvPr/>
        </p:nvCxnSpPr>
        <p:spPr>
          <a:xfrm>
            <a:off x="1938828" y="4087474"/>
            <a:ext cx="1861416" cy="0"/>
          </a:xfrm>
          <a:prstGeom prst="straightConnector1">
            <a:avLst/>
          </a:prstGeom>
          <a:noFill/>
          <a:ln w="9525" cap="flat" cmpd="sng">
            <a:solidFill>
              <a:schemeClr val="lt1"/>
            </a:solidFill>
            <a:prstDash val="solid"/>
            <a:round/>
            <a:headEnd type="none" w="med" len="med"/>
            <a:tailEnd type="none" w="med" len="med"/>
          </a:ln>
        </p:spPr>
      </p:cxnSp>
      <p:cxnSp>
        <p:nvCxnSpPr>
          <p:cNvPr id="5" name="Google Shape;185;p21">
            <a:extLst>
              <a:ext uri="{FF2B5EF4-FFF2-40B4-BE49-F238E27FC236}">
                <a16:creationId xmlns:a16="http://schemas.microsoft.com/office/drawing/2014/main" id="{F11EC29B-4051-194C-A9B0-961A462C5F70}"/>
              </a:ext>
            </a:extLst>
          </p:cNvPr>
          <p:cNvCxnSpPr>
            <a:cxnSpLocks/>
          </p:cNvCxnSpPr>
          <p:nvPr/>
        </p:nvCxnSpPr>
        <p:spPr>
          <a:xfrm>
            <a:off x="6929356" y="1618045"/>
            <a:ext cx="1771170" cy="0"/>
          </a:xfrm>
          <a:prstGeom prst="straightConnector1">
            <a:avLst/>
          </a:prstGeom>
          <a:noFill/>
          <a:ln w="9525" cap="flat" cmpd="sng">
            <a:solidFill>
              <a:schemeClr val="lt1"/>
            </a:solidFill>
            <a:prstDash val="solid"/>
            <a:round/>
            <a:headEnd type="none" w="med" len="med"/>
            <a:tailEnd type="none" w="med" len="med"/>
          </a:ln>
        </p:spPr>
      </p:cxnSp>
      <p:cxnSp>
        <p:nvCxnSpPr>
          <p:cNvPr id="6" name="Google Shape;186;p21">
            <a:extLst>
              <a:ext uri="{FF2B5EF4-FFF2-40B4-BE49-F238E27FC236}">
                <a16:creationId xmlns:a16="http://schemas.microsoft.com/office/drawing/2014/main" id="{8E7CB1FC-0E6B-F34E-84A5-ADEDD45CBE9F}"/>
              </a:ext>
            </a:extLst>
          </p:cNvPr>
          <p:cNvCxnSpPr>
            <a:cxnSpLocks/>
          </p:cNvCxnSpPr>
          <p:nvPr/>
        </p:nvCxnSpPr>
        <p:spPr>
          <a:xfrm>
            <a:off x="8113931" y="3519167"/>
            <a:ext cx="1906539" cy="0"/>
          </a:xfrm>
          <a:prstGeom prst="straightConnector1">
            <a:avLst/>
          </a:prstGeom>
          <a:noFill/>
          <a:ln w="9525" cap="flat" cmpd="sng">
            <a:solidFill>
              <a:schemeClr val="lt1"/>
            </a:solidFill>
            <a:prstDash val="solid"/>
            <a:round/>
            <a:headEnd type="none" w="med" len="med"/>
            <a:tailEnd type="none" w="med" len="med"/>
          </a:ln>
        </p:spPr>
      </p:cxnSp>
      <p:cxnSp>
        <p:nvCxnSpPr>
          <p:cNvPr id="7" name="Google Shape;187;p21">
            <a:extLst>
              <a:ext uri="{FF2B5EF4-FFF2-40B4-BE49-F238E27FC236}">
                <a16:creationId xmlns:a16="http://schemas.microsoft.com/office/drawing/2014/main" id="{AD931A61-633C-C045-B487-CF5E560A7154}"/>
              </a:ext>
            </a:extLst>
          </p:cNvPr>
          <p:cNvCxnSpPr>
            <a:cxnSpLocks/>
          </p:cNvCxnSpPr>
          <p:nvPr/>
        </p:nvCxnSpPr>
        <p:spPr>
          <a:xfrm>
            <a:off x="2970170" y="2453818"/>
            <a:ext cx="1771170" cy="0"/>
          </a:xfrm>
          <a:prstGeom prst="straightConnector1">
            <a:avLst/>
          </a:prstGeom>
          <a:noFill/>
          <a:ln w="9525" cap="flat" cmpd="sng">
            <a:solidFill>
              <a:schemeClr val="lt1"/>
            </a:solidFill>
            <a:prstDash val="solid"/>
            <a:round/>
            <a:headEnd type="none" w="med" len="med"/>
            <a:tailEnd type="none" w="med" len="med"/>
          </a:ln>
        </p:spPr>
      </p:cxnSp>
      <p:sp>
        <p:nvSpPr>
          <p:cNvPr id="8" name="Google Shape;188;p21">
            <a:extLst>
              <a:ext uri="{FF2B5EF4-FFF2-40B4-BE49-F238E27FC236}">
                <a16:creationId xmlns:a16="http://schemas.microsoft.com/office/drawing/2014/main" id="{C0998EDB-E8CF-814B-981C-4FC1C55E0229}"/>
              </a:ext>
            </a:extLst>
          </p:cNvPr>
          <p:cNvSpPr txBox="1">
            <a:spLocks/>
          </p:cNvSpPr>
          <p:nvPr/>
        </p:nvSpPr>
        <p:spPr>
          <a:xfrm>
            <a:off x="2166580" y="164025"/>
            <a:ext cx="2675089" cy="544618"/>
          </a:xfrm>
          <a:prstGeom prst="rect">
            <a:avLst/>
          </a:prstGeom>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CO" sz="1200" dirty="0"/>
              <a:t>The records of real estate are concentrated to a large extent, in homes with values above 500KUSD, and to a lesser extent to values below that value.</a:t>
            </a:r>
          </a:p>
        </p:txBody>
      </p:sp>
      <p:sp>
        <p:nvSpPr>
          <p:cNvPr id="9" name="Google Shape;189;p21">
            <a:extLst>
              <a:ext uri="{FF2B5EF4-FFF2-40B4-BE49-F238E27FC236}">
                <a16:creationId xmlns:a16="http://schemas.microsoft.com/office/drawing/2014/main" id="{F99F31FB-7ADF-BD45-A0DE-54F92CDE6DB2}"/>
              </a:ext>
            </a:extLst>
          </p:cNvPr>
          <p:cNvSpPr txBox="1"/>
          <p:nvPr/>
        </p:nvSpPr>
        <p:spPr>
          <a:xfrm flipH="1">
            <a:off x="3601893" y="51411"/>
            <a:ext cx="1139447" cy="37752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500" dirty="0">
                <a:solidFill>
                  <a:schemeClr val="accent1"/>
                </a:solidFill>
                <a:latin typeface="Unica One"/>
                <a:ea typeface="Unica One"/>
                <a:cs typeface="Unica One"/>
                <a:sym typeface="Unica One"/>
              </a:rPr>
              <a:t>Real State</a:t>
            </a:r>
            <a:endParaRPr sz="1500" dirty="0">
              <a:solidFill>
                <a:schemeClr val="accent1"/>
              </a:solidFill>
              <a:latin typeface="Unica One"/>
              <a:ea typeface="Unica One"/>
              <a:cs typeface="Unica One"/>
              <a:sym typeface="Unica One"/>
            </a:endParaRPr>
          </a:p>
        </p:txBody>
      </p:sp>
      <p:sp>
        <p:nvSpPr>
          <p:cNvPr id="10" name="Google Shape;190;p21">
            <a:extLst>
              <a:ext uri="{FF2B5EF4-FFF2-40B4-BE49-F238E27FC236}">
                <a16:creationId xmlns:a16="http://schemas.microsoft.com/office/drawing/2014/main" id="{9BC19574-F0FD-C34A-8494-AB719FF7F637}"/>
              </a:ext>
            </a:extLst>
          </p:cNvPr>
          <p:cNvSpPr txBox="1">
            <a:spLocks/>
          </p:cNvSpPr>
          <p:nvPr/>
        </p:nvSpPr>
        <p:spPr>
          <a:xfrm>
            <a:off x="825280" y="4012088"/>
            <a:ext cx="2152052" cy="544619"/>
          </a:xfrm>
          <a:prstGeom prst="rect">
            <a:avLst/>
          </a:prstGeom>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00000"/>
              </a:lnSpc>
              <a:spcBef>
                <a:spcPts val="0"/>
              </a:spcBef>
              <a:spcAft>
                <a:spcPts val="1600"/>
              </a:spcAft>
              <a:buFont typeface="Arial" panose="020B0604020202020204" pitchFamily="34" charset="0"/>
              <a:buNone/>
            </a:pPr>
            <a:r>
              <a:rPr lang="es-CO" sz="1500" dirty="0"/>
              <a:t>Venus has a beautiful name, but it’s terribly hot</a:t>
            </a:r>
          </a:p>
        </p:txBody>
      </p:sp>
      <p:sp>
        <p:nvSpPr>
          <p:cNvPr id="11" name="Google Shape;191;p21">
            <a:extLst>
              <a:ext uri="{FF2B5EF4-FFF2-40B4-BE49-F238E27FC236}">
                <a16:creationId xmlns:a16="http://schemas.microsoft.com/office/drawing/2014/main" id="{13956898-AC0F-0B48-B697-8CB0D5CC55A4}"/>
              </a:ext>
            </a:extLst>
          </p:cNvPr>
          <p:cNvSpPr txBox="1"/>
          <p:nvPr/>
        </p:nvSpPr>
        <p:spPr>
          <a:xfrm flipH="1">
            <a:off x="1680279" y="3723091"/>
            <a:ext cx="1139447" cy="37752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500">
                <a:solidFill>
                  <a:schemeClr val="accent2"/>
                </a:solidFill>
                <a:latin typeface="Unica One"/>
                <a:ea typeface="Unica One"/>
                <a:cs typeface="Unica One"/>
                <a:sym typeface="Unica One"/>
              </a:rPr>
              <a:t>venus</a:t>
            </a:r>
            <a:endParaRPr sz="1500">
              <a:solidFill>
                <a:schemeClr val="accent2"/>
              </a:solidFill>
              <a:latin typeface="Unica One"/>
              <a:ea typeface="Unica One"/>
              <a:cs typeface="Unica One"/>
              <a:sym typeface="Unica One"/>
            </a:endParaRPr>
          </a:p>
        </p:txBody>
      </p:sp>
      <p:sp>
        <p:nvSpPr>
          <p:cNvPr id="12" name="Google Shape;192;p21">
            <a:extLst>
              <a:ext uri="{FF2B5EF4-FFF2-40B4-BE49-F238E27FC236}">
                <a16:creationId xmlns:a16="http://schemas.microsoft.com/office/drawing/2014/main" id="{330BC5EF-4222-1548-87D2-CF4124176725}"/>
              </a:ext>
            </a:extLst>
          </p:cNvPr>
          <p:cNvSpPr txBox="1">
            <a:spLocks/>
          </p:cNvSpPr>
          <p:nvPr/>
        </p:nvSpPr>
        <p:spPr>
          <a:xfrm>
            <a:off x="8513935" y="4401488"/>
            <a:ext cx="3964025" cy="1066191"/>
          </a:xfrm>
          <a:prstGeom prst="rect">
            <a:avLst/>
          </a:prstGeom>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CO" sz="1200" dirty="0"/>
              <a:t>One of the expected results was that maybe the higher income household would produce increase in the weekly price in airbnb, but the correlation matrix show us the index in 0.314, low to represent a relation.</a:t>
            </a:r>
          </a:p>
        </p:txBody>
      </p:sp>
      <p:sp>
        <p:nvSpPr>
          <p:cNvPr id="13" name="Google Shape;193;p21">
            <a:extLst>
              <a:ext uri="{FF2B5EF4-FFF2-40B4-BE49-F238E27FC236}">
                <a16:creationId xmlns:a16="http://schemas.microsoft.com/office/drawing/2014/main" id="{E8C0927B-0ECE-9041-9088-A1F8A9F4D2C3}"/>
              </a:ext>
            </a:extLst>
          </p:cNvPr>
          <p:cNvSpPr txBox="1"/>
          <p:nvPr/>
        </p:nvSpPr>
        <p:spPr>
          <a:xfrm flipH="1">
            <a:off x="7592984" y="1283295"/>
            <a:ext cx="1306923" cy="32753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500" dirty="0">
                <a:solidFill>
                  <a:schemeClr val="accent3"/>
                </a:solidFill>
                <a:latin typeface="Unica One"/>
                <a:ea typeface="Unica One"/>
                <a:cs typeface="Unica One"/>
                <a:sym typeface="Unica One"/>
              </a:rPr>
              <a:t>Demographic</a:t>
            </a:r>
            <a:endParaRPr sz="1500" dirty="0">
              <a:solidFill>
                <a:schemeClr val="accent3"/>
              </a:solidFill>
              <a:latin typeface="Unica One"/>
              <a:ea typeface="Unica One"/>
              <a:cs typeface="Unica One"/>
              <a:sym typeface="Unica One"/>
            </a:endParaRPr>
          </a:p>
        </p:txBody>
      </p:sp>
      <p:sp>
        <p:nvSpPr>
          <p:cNvPr id="15" name="Google Shape;195;p21">
            <a:extLst>
              <a:ext uri="{FF2B5EF4-FFF2-40B4-BE49-F238E27FC236}">
                <a16:creationId xmlns:a16="http://schemas.microsoft.com/office/drawing/2014/main" id="{13ABEBEF-10FD-944A-89EB-AE4F4ADB79C7}"/>
              </a:ext>
            </a:extLst>
          </p:cNvPr>
          <p:cNvSpPr txBox="1"/>
          <p:nvPr/>
        </p:nvSpPr>
        <p:spPr>
          <a:xfrm flipH="1">
            <a:off x="8524119" y="4179201"/>
            <a:ext cx="1366665" cy="37750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500" dirty="0">
                <a:solidFill>
                  <a:schemeClr val="accent4"/>
                </a:solidFill>
                <a:latin typeface="Unica One"/>
                <a:ea typeface="Unica One"/>
                <a:cs typeface="Unica One"/>
                <a:sym typeface="Unica One"/>
              </a:rPr>
              <a:t>Demographic</a:t>
            </a:r>
            <a:endParaRPr sz="1500" dirty="0">
              <a:solidFill>
                <a:schemeClr val="accent4"/>
              </a:solidFill>
              <a:latin typeface="Unica One"/>
              <a:ea typeface="Unica One"/>
              <a:cs typeface="Unica One"/>
              <a:sym typeface="Unica One"/>
            </a:endParaRPr>
          </a:p>
        </p:txBody>
      </p:sp>
      <p:pic>
        <p:nvPicPr>
          <p:cNvPr id="17" name="Google Shape;197;p21">
            <a:extLst>
              <a:ext uri="{FF2B5EF4-FFF2-40B4-BE49-F238E27FC236}">
                <a16:creationId xmlns:a16="http://schemas.microsoft.com/office/drawing/2014/main" id="{94535FC3-D478-2946-A50E-295166FD416A}"/>
              </a:ext>
            </a:extLst>
          </p:cNvPr>
          <p:cNvPicPr preferRelativeResize="0"/>
          <p:nvPr/>
        </p:nvPicPr>
        <p:blipFill rotWithShape="1">
          <a:blip r:embed="rId3">
            <a:alphaModFix/>
          </a:blip>
          <a:srcRect r="7252"/>
          <a:stretch/>
        </p:blipFill>
        <p:spPr>
          <a:xfrm>
            <a:off x="3191972" y="812329"/>
            <a:ext cx="5321963" cy="5488793"/>
          </a:xfrm>
          <a:prstGeom prst="rect">
            <a:avLst/>
          </a:prstGeom>
          <a:noFill/>
          <a:ln>
            <a:noFill/>
          </a:ln>
        </p:spPr>
      </p:pic>
      <p:pic>
        <p:nvPicPr>
          <p:cNvPr id="23" name="Imagen 22">
            <a:extLst>
              <a:ext uri="{FF2B5EF4-FFF2-40B4-BE49-F238E27FC236}">
                <a16:creationId xmlns:a16="http://schemas.microsoft.com/office/drawing/2014/main" id="{2B936E47-49D4-F140-97BB-458B36E6B13D}"/>
              </a:ext>
            </a:extLst>
          </p:cNvPr>
          <p:cNvPicPr>
            <a:picLocks noChangeAspect="1"/>
          </p:cNvPicPr>
          <p:nvPr/>
        </p:nvPicPr>
        <p:blipFill>
          <a:blip r:embed="rId4"/>
          <a:stretch>
            <a:fillRect/>
          </a:stretch>
        </p:blipFill>
        <p:spPr>
          <a:xfrm>
            <a:off x="5727700" y="6350000"/>
            <a:ext cx="2590800" cy="508000"/>
          </a:xfrm>
          <a:prstGeom prst="rect">
            <a:avLst/>
          </a:prstGeom>
        </p:spPr>
      </p:pic>
      <p:pic>
        <p:nvPicPr>
          <p:cNvPr id="24" name="Imagen 23">
            <a:extLst>
              <a:ext uri="{FF2B5EF4-FFF2-40B4-BE49-F238E27FC236}">
                <a16:creationId xmlns:a16="http://schemas.microsoft.com/office/drawing/2014/main" id="{24E9B51C-3FD1-8045-ADA4-2035312BBB81}"/>
              </a:ext>
            </a:extLst>
          </p:cNvPr>
          <p:cNvPicPr>
            <a:picLocks noChangeAspect="1"/>
          </p:cNvPicPr>
          <p:nvPr/>
        </p:nvPicPr>
        <p:blipFill>
          <a:blip r:embed="rId5"/>
          <a:stretch>
            <a:fillRect/>
          </a:stretch>
        </p:blipFill>
        <p:spPr>
          <a:xfrm>
            <a:off x="8318500" y="6349999"/>
            <a:ext cx="3873500" cy="508000"/>
          </a:xfrm>
          <a:prstGeom prst="rect">
            <a:avLst/>
          </a:prstGeom>
        </p:spPr>
      </p:pic>
      <p:cxnSp>
        <p:nvCxnSpPr>
          <p:cNvPr id="32" name="Conector recto 31">
            <a:extLst>
              <a:ext uri="{FF2B5EF4-FFF2-40B4-BE49-F238E27FC236}">
                <a16:creationId xmlns:a16="http://schemas.microsoft.com/office/drawing/2014/main" id="{96022AAD-3BAE-4A4E-8D2E-309A94D61091}"/>
              </a:ext>
            </a:extLst>
          </p:cNvPr>
          <p:cNvCxnSpPr/>
          <p:nvPr/>
        </p:nvCxnSpPr>
        <p:spPr>
          <a:xfrm flipV="1">
            <a:off x="4830240" y="182376"/>
            <a:ext cx="0" cy="2167393"/>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pic>
        <p:nvPicPr>
          <p:cNvPr id="33" name="Imagen 32">
            <a:extLst>
              <a:ext uri="{FF2B5EF4-FFF2-40B4-BE49-F238E27FC236}">
                <a16:creationId xmlns:a16="http://schemas.microsoft.com/office/drawing/2014/main" id="{BC1EEBC7-2076-5343-90AD-18044638F1DD}"/>
              </a:ext>
            </a:extLst>
          </p:cNvPr>
          <p:cNvPicPr>
            <a:picLocks noChangeAspect="1"/>
          </p:cNvPicPr>
          <p:nvPr/>
        </p:nvPicPr>
        <p:blipFill>
          <a:blip r:embed="rId6"/>
          <a:stretch>
            <a:fillRect/>
          </a:stretch>
        </p:blipFill>
        <p:spPr>
          <a:xfrm>
            <a:off x="9154279" y="251542"/>
            <a:ext cx="2675089" cy="2036474"/>
          </a:xfrm>
          <a:prstGeom prst="rect">
            <a:avLst/>
          </a:prstGeom>
        </p:spPr>
      </p:pic>
      <p:sp>
        <p:nvSpPr>
          <p:cNvPr id="36" name="Google Shape;192;p21">
            <a:extLst>
              <a:ext uri="{FF2B5EF4-FFF2-40B4-BE49-F238E27FC236}">
                <a16:creationId xmlns:a16="http://schemas.microsoft.com/office/drawing/2014/main" id="{C17DC2CB-3295-044A-BD9F-0896FB43DFB0}"/>
              </a:ext>
            </a:extLst>
          </p:cNvPr>
          <p:cNvSpPr txBox="1">
            <a:spLocks/>
          </p:cNvSpPr>
          <p:nvPr/>
        </p:nvSpPr>
        <p:spPr>
          <a:xfrm>
            <a:off x="8246445" y="2172385"/>
            <a:ext cx="3964025" cy="1066191"/>
          </a:xfrm>
          <a:prstGeom prst="rect">
            <a:avLst/>
          </a:prstGeom>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CO" sz="1200" dirty="0"/>
              <a:t>One of the expected results was that maybe the higher income household would produce increase in the weekly price in airbnb, but the correlation matrix show us the index in 0.314, low to represent a relation.</a:t>
            </a:r>
          </a:p>
        </p:txBody>
      </p:sp>
    </p:spTree>
    <p:extLst>
      <p:ext uri="{BB962C8B-B14F-4D97-AF65-F5344CB8AC3E}">
        <p14:creationId xmlns:p14="http://schemas.microsoft.com/office/powerpoint/2010/main" val="41061380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592D6A3A-08FB-F84E-B804-22072E84BA1B}"/>
              </a:ext>
            </a:extLst>
          </p:cNvPr>
          <p:cNvPicPr>
            <a:picLocks noChangeAspect="1"/>
          </p:cNvPicPr>
          <p:nvPr/>
        </p:nvPicPr>
        <p:blipFill>
          <a:blip r:embed="rId2"/>
          <a:stretch>
            <a:fillRect/>
          </a:stretch>
        </p:blipFill>
        <p:spPr>
          <a:xfrm>
            <a:off x="0" y="6509932"/>
            <a:ext cx="1782819" cy="349573"/>
          </a:xfrm>
          <a:prstGeom prst="rect">
            <a:avLst/>
          </a:prstGeom>
        </p:spPr>
      </p:pic>
      <p:pic>
        <p:nvPicPr>
          <p:cNvPr id="5" name="Imagen 4">
            <a:extLst>
              <a:ext uri="{FF2B5EF4-FFF2-40B4-BE49-F238E27FC236}">
                <a16:creationId xmlns:a16="http://schemas.microsoft.com/office/drawing/2014/main" id="{AB871D16-45A9-1949-9DE6-5F22F5919F0D}"/>
              </a:ext>
            </a:extLst>
          </p:cNvPr>
          <p:cNvPicPr>
            <a:picLocks noChangeAspect="1"/>
          </p:cNvPicPr>
          <p:nvPr/>
        </p:nvPicPr>
        <p:blipFill>
          <a:blip r:embed="rId3"/>
          <a:stretch>
            <a:fillRect/>
          </a:stretch>
        </p:blipFill>
        <p:spPr>
          <a:xfrm>
            <a:off x="1782819" y="6509303"/>
            <a:ext cx="2675089" cy="350832"/>
          </a:xfrm>
          <a:prstGeom prst="rect">
            <a:avLst/>
          </a:prstGeom>
        </p:spPr>
      </p:pic>
      <p:cxnSp>
        <p:nvCxnSpPr>
          <p:cNvPr id="95" name="Google Shape;229;p23">
            <a:extLst>
              <a:ext uri="{FF2B5EF4-FFF2-40B4-BE49-F238E27FC236}">
                <a16:creationId xmlns:a16="http://schemas.microsoft.com/office/drawing/2014/main" id="{C9365D2C-749A-6242-B0FF-A4A3AF9CE53C}"/>
              </a:ext>
            </a:extLst>
          </p:cNvPr>
          <p:cNvCxnSpPr/>
          <p:nvPr/>
        </p:nvCxnSpPr>
        <p:spPr>
          <a:xfrm rot="10800000">
            <a:off x="6321775" y="1777949"/>
            <a:ext cx="1613100" cy="0"/>
          </a:xfrm>
          <a:prstGeom prst="straightConnector1">
            <a:avLst/>
          </a:prstGeom>
          <a:noFill/>
          <a:ln w="9525" cap="flat" cmpd="sng">
            <a:solidFill>
              <a:schemeClr val="tx2">
                <a:lumMod val="50000"/>
              </a:schemeClr>
            </a:solidFill>
            <a:prstDash val="solid"/>
            <a:round/>
            <a:headEnd type="none" w="med" len="med"/>
            <a:tailEnd type="none" w="med" len="med"/>
          </a:ln>
        </p:spPr>
      </p:cxnSp>
      <p:cxnSp>
        <p:nvCxnSpPr>
          <p:cNvPr id="96" name="Google Shape;230;p23">
            <a:extLst>
              <a:ext uri="{FF2B5EF4-FFF2-40B4-BE49-F238E27FC236}">
                <a16:creationId xmlns:a16="http://schemas.microsoft.com/office/drawing/2014/main" id="{09240B71-DA66-BA40-BB1E-702EA1C539B1}"/>
              </a:ext>
            </a:extLst>
          </p:cNvPr>
          <p:cNvCxnSpPr>
            <a:cxnSpLocks/>
          </p:cNvCxnSpPr>
          <p:nvPr/>
        </p:nvCxnSpPr>
        <p:spPr>
          <a:xfrm flipH="1">
            <a:off x="3635804" y="1813312"/>
            <a:ext cx="1893527" cy="0"/>
          </a:xfrm>
          <a:prstGeom prst="straightConnector1">
            <a:avLst/>
          </a:prstGeom>
          <a:noFill/>
          <a:ln w="9525" cap="flat" cmpd="sng">
            <a:solidFill>
              <a:schemeClr val="tx2">
                <a:lumMod val="50000"/>
              </a:schemeClr>
            </a:solidFill>
            <a:prstDash val="solid"/>
            <a:round/>
            <a:headEnd type="none" w="med" len="med"/>
            <a:tailEnd type="none" w="med" len="med"/>
          </a:ln>
        </p:spPr>
      </p:cxnSp>
      <p:cxnSp>
        <p:nvCxnSpPr>
          <p:cNvPr id="97" name="Google Shape;231;p23">
            <a:extLst>
              <a:ext uri="{FF2B5EF4-FFF2-40B4-BE49-F238E27FC236}">
                <a16:creationId xmlns:a16="http://schemas.microsoft.com/office/drawing/2014/main" id="{97C7347C-CCF6-3543-B81B-722A4900C142}"/>
              </a:ext>
            </a:extLst>
          </p:cNvPr>
          <p:cNvCxnSpPr/>
          <p:nvPr/>
        </p:nvCxnSpPr>
        <p:spPr>
          <a:xfrm rot="10800000">
            <a:off x="6691848" y="3210741"/>
            <a:ext cx="1613100" cy="0"/>
          </a:xfrm>
          <a:prstGeom prst="straightConnector1">
            <a:avLst/>
          </a:prstGeom>
          <a:noFill/>
          <a:ln w="9525" cap="flat" cmpd="sng">
            <a:solidFill>
              <a:schemeClr val="tx2">
                <a:lumMod val="50000"/>
              </a:schemeClr>
            </a:solidFill>
            <a:prstDash val="solid"/>
            <a:round/>
            <a:headEnd type="none" w="med" len="med"/>
            <a:tailEnd type="none" w="med" len="med"/>
          </a:ln>
        </p:spPr>
      </p:cxnSp>
      <p:cxnSp>
        <p:nvCxnSpPr>
          <p:cNvPr id="98" name="Google Shape;232;p23">
            <a:extLst>
              <a:ext uri="{FF2B5EF4-FFF2-40B4-BE49-F238E27FC236}">
                <a16:creationId xmlns:a16="http://schemas.microsoft.com/office/drawing/2014/main" id="{859E91EA-5E1C-2240-ADC6-D55ED0B82E5D}"/>
              </a:ext>
            </a:extLst>
          </p:cNvPr>
          <p:cNvCxnSpPr>
            <a:cxnSpLocks/>
          </p:cNvCxnSpPr>
          <p:nvPr/>
        </p:nvCxnSpPr>
        <p:spPr>
          <a:xfrm flipH="1">
            <a:off x="1921565" y="3856956"/>
            <a:ext cx="3309537" cy="24937"/>
          </a:xfrm>
          <a:prstGeom prst="straightConnector1">
            <a:avLst/>
          </a:prstGeom>
          <a:noFill/>
          <a:ln w="9525" cap="flat" cmpd="sng">
            <a:solidFill>
              <a:schemeClr val="tx2">
                <a:lumMod val="50000"/>
              </a:schemeClr>
            </a:solidFill>
            <a:prstDash val="solid"/>
            <a:round/>
            <a:headEnd type="none" w="med" len="med"/>
            <a:tailEnd type="none" w="med" len="med"/>
          </a:ln>
        </p:spPr>
      </p:cxnSp>
      <p:grpSp>
        <p:nvGrpSpPr>
          <p:cNvPr id="109" name="Google Shape;243;p23">
            <a:extLst>
              <a:ext uri="{FF2B5EF4-FFF2-40B4-BE49-F238E27FC236}">
                <a16:creationId xmlns:a16="http://schemas.microsoft.com/office/drawing/2014/main" id="{9B42DBDE-F9F7-E540-B79B-ADF17382AB06}"/>
              </a:ext>
            </a:extLst>
          </p:cNvPr>
          <p:cNvGrpSpPr/>
          <p:nvPr/>
        </p:nvGrpSpPr>
        <p:grpSpPr>
          <a:xfrm>
            <a:off x="5235517" y="1146771"/>
            <a:ext cx="1461093" cy="4014992"/>
            <a:chOff x="2851825" y="244322"/>
            <a:chExt cx="1901475" cy="5224453"/>
          </a:xfrm>
        </p:grpSpPr>
        <p:sp>
          <p:nvSpPr>
            <p:cNvPr id="110" name="Google Shape;244;p23">
              <a:extLst>
                <a:ext uri="{FF2B5EF4-FFF2-40B4-BE49-F238E27FC236}">
                  <a16:creationId xmlns:a16="http://schemas.microsoft.com/office/drawing/2014/main" id="{DD6B3E65-DF32-4840-9952-8173F2D4BF38}"/>
                </a:ext>
              </a:extLst>
            </p:cNvPr>
            <p:cNvSpPr/>
            <p:nvPr/>
          </p:nvSpPr>
          <p:spPr>
            <a:xfrm>
              <a:off x="2851825" y="4064847"/>
              <a:ext cx="1901025" cy="1096375"/>
            </a:xfrm>
            <a:custGeom>
              <a:avLst/>
              <a:gdLst/>
              <a:ahLst/>
              <a:cxnLst/>
              <a:rect l="l" t="t" r="r" b="b"/>
              <a:pathLst>
                <a:path w="76041" h="43855" extrusionOk="0">
                  <a:moveTo>
                    <a:pt x="37993" y="0"/>
                  </a:moveTo>
                  <a:lnTo>
                    <a:pt x="0" y="21891"/>
                  </a:lnTo>
                  <a:lnTo>
                    <a:pt x="37993" y="43854"/>
                  </a:lnTo>
                  <a:lnTo>
                    <a:pt x="76041" y="21909"/>
                  </a:lnTo>
                  <a:lnTo>
                    <a:pt x="37993" y="0"/>
                  </a:lnTo>
                  <a:close/>
                </a:path>
              </a:pathLst>
            </a:custGeom>
            <a:solidFill>
              <a:srgbClr val="D0F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45;p23">
              <a:extLst>
                <a:ext uri="{FF2B5EF4-FFF2-40B4-BE49-F238E27FC236}">
                  <a16:creationId xmlns:a16="http://schemas.microsoft.com/office/drawing/2014/main" id="{FA2DCB2A-29FF-7B4A-99CB-5F9C468CE553}"/>
                </a:ext>
              </a:extLst>
            </p:cNvPr>
            <p:cNvSpPr/>
            <p:nvPr/>
          </p:nvSpPr>
          <p:spPr>
            <a:xfrm>
              <a:off x="2851825" y="4605925"/>
              <a:ext cx="949850" cy="862850"/>
            </a:xfrm>
            <a:custGeom>
              <a:avLst/>
              <a:gdLst/>
              <a:ahLst/>
              <a:cxnLst/>
              <a:rect l="l" t="t" r="r" b="b"/>
              <a:pathLst>
                <a:path w="37994" h="34514" extrusionOk="0">
                  <a:moveTo>
                    <a:pt x="0" y="0"/>
                  </a:moveTo>
                  <a:lnTo>
                    <a:pt x="0" y="12568"/>
                  </a:lnTo>
                  <a:lnTo>
                    <a:pt x="37993" y="34513"/>
                  </a:lnTo>
                  <a:lnTo>
                    <a:pt x="37993" y="21963"/>
                  </a:lnTo>
                  <a:lnTo>
                    <a:pt x="0" y="0"/>
                  </a:lnTo>
                  <a:close/>
                </a:path>
              </a:pathLst>
            </a:custGeom>
            <a:solidFill>
              <a:srgbClr val="96BE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46;p23">
              <a:extLst>
                <a:ext uri="{FF2B5EF4-FFF2-40B4-BE49-F238E27FC236}">
                  <a16:creationId xmlns:a16="http://schemas.microsoft.com/office/drawing/2014/main" id="{8150F612-6FB6-474D-8D45-5539029F2F9D}"/>
                </a:ext>
              </a:extLst>
            </p:cNvPr>
            <p:cNvSpPr/>
            <p:nvPr/>
          </p:nvSpPr>
          <p:spPr>
            <a:xfrm>
              <a:off x="3795452" y="4605925"/>
              <a:ext cx="951650" cy="862850"/>
            </a:xfrm>
            <a:custGeom>
              <a:avLst/>
              <a:gdLst/>
              <a:ahLst/>
              <a:cxnLst/>
              <a:rect l="l" t="t" r="r" b="b"/>
              <a:pathLst>
                <a:path w="38066" h="34514" extrusionOk="0">
                  <a:moveTo>
                    <a:pt x="38066" y="0"/>
                  </a:moveTo>
                  <a:lnTo>
                    <a:pt x="0" y="21963"/>
                  </a:lnTo>
                  <a:lnTo>
                    <a:pt x="0" y="34513"/>
                  </a:lnTo>
                  <a:lnTo>
                    <a:pt x="38066" y="12568"/>
                  </a:lnTo>
                  <a:lnTo>
                    <a:pt x="38066" y="0"/>
                  </a:lnTo>
                  <a:close/>
                </a:path>
              </a:pathLst>
            </a:custGeom>
            <a:solidFill>
              <a:srgbClr val="A3C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47;p23">
              <a:extLst>
                <a:ext uri="{FF2B5EF4-FFF2-40B4-BE49-F238E27FC236}">
                  <a16:creationId xmlns:a16="http://schemas.microsoft.com/office/drawing/2014/main" id="{70B1B95A-ADE3-8445-8BD2-E72031E0A759}"/>
                </a:ext>
              </a:extLst>
            </p:cNvPr>
            <p:cNvSpPr/>
            <p:nvPr/>
          </p:nvSpPr>
          <p:spPr>
            <a:xfrm>
              <a:off x="2851825" y="3103400"/>
              <a:ext cx="1901025" cy="1096375"/>
            </a:xfrm>
            <a:custGeom>
              <a:avLst/>
              <a:gdLst/>
              <a:ahLst/>
              <a:cxnLst/>
              <a:rect l="l" t="t" r="r" b="b"/>
              <a:pathLst>
                <a:path w="76041" h="43855" extrusionOk="0">
                  <a:moveTo>
                    <a:pt x="37993" y="0"/>
                  </a:moveTo>
                  <a:lnTo>
                    <a:pt x="0" y="21909"/>
                  </a:lnTo>
                  <a:lnTo>
                    <a:pt x="37993" y="43854"/>
                  </a:lnTo>
                  <a:lnTo>
                    <a:pt x="76041" y="21909"/>
                  </a:lnTo>
                  <a:lnTo>
                    <a:pt x="37993" y="0"/>
                  </a:lnTo>
                  <a:close/>
                </a:path>
              </a:pathLst>
            </a:custGeom>
            <a:solidFill>
              <a:srgbClr val="589E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48;p23">
              <a:extLst>
                <a:ext uri="{FF2B5EF4-FFF2-40B4-BE49-F238E27FC236}">
                  <a16:creationId xmlns:a16="http://schemas.microsoft.com/office/drawing/2014/main" id="{0DC86A37-A5D6-DF44-90A6-9B0720A1A948}"/>
                </a:ext>
              </a:extLst>
            </p:cNvPr>
            <p:cNvSpPr/>
            <p:nvPr/>
          </p:nvSpPr>
          <p:spPr>
            <a:xfrm>
              <a:off x="2851825" y="3651125"/>
              <a:ext cx="949850" cy="862850"/>
            </a:xfrm>
            <a:custGeom>
              <a:avLst/>
              <a:gdLst/>
              <a:ahLst/>
              <a:cxnLst/>
              <a:rect l="l" t="t" r="r" b="b"/>
              <a:pathLst>
                <a:path w="37994" h="34514" extrusionOk="0">
                  <a:moveTo>
                    <a:pt x="0" y="0"/>
                  </a:moveTo>
                  <a:lnTo>
                    <a:pt x="0" y="12551"/>
                  </a:lnTo>
                  <a:lnTo>
                    <a:pt x="37993" y="34514"/>
                  </a:lnTo>
                  <a:lnTo>
                    <a:pt x="37993" y="21945"/>
                  </a:lnTo>
                  <a:lnTo>
                    <a:pt x="0" y="0"/>
                  </a:lnTo>
                  <a:close/>
                </a:path>
              </a:pathLst>
            </a:custGeom>
            <a:solidFill>
              <a:srgbClr val="295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49;p23">
              <a:extLst>
                <a:ext uri="{FF2B5EF4-FFF2-40B4-BE49-F238E27FC236}">
                  <a16:creationId xmlns:a16="http://schemas.microsoft.com/office/drawing/2014/main" id="{11CB003B-193A-D246-B191-74F9AB9B596C}"/>
                </a:ext>
              </a:extLst>
            </p:cNvPr>
            <p:cNvSpPr/>
            <p:nvPr/>
          </p:nvSpPr>
          <p:spPr>
            <a:xfrm>
              <a:off x="3795452" y="3651125"/>
              <a:ext cx="951650" cy="862850"/>
            </a:xfrm>
            <a:custGeom>
              <a:avLst/>
              <a:gdLst/>
              <a:ahLst/>
              <a:cxnLst/>
              <a:rect l="l" t="t" r="r" b="b"/>
              <a:pathLst>
                <a:path w="38066" h="34514" extrusionOk="0">
                  <a:moveTo>
                    <a:pt x="38066" y="0"/>
                  </a:moveTo>
                  <a:lnTo>
                    <a:pt x="0" y="21945"/>
                  </a:lnTo>
                  <a:lnTo>
                    <a:pt x="0" y="34514"/>
                  </a:lnTo>
                  <a:lnTo>
                    <a:pt x="38066" y="12551"/>
                  </a:lnTo>
                  <a:lnTo>
                    <a:pt x="38066" y="0"/>
                  </a:lnTo>
                  <a:close/>
                </a:path>
              </a:pathLst>
            </a:custGeom>
            <a:solidFill>
              <a:srgbClr val="3E73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50;p23">
              <a:extLst>
                <a:ext uri="{FF2B5EF4-FFF2-40B4-BE49-F238E27FC236}">
                  <a16:creationId xmlns:a16="http://schemas.microsoft.com/office/drawing/2014/main" id="{9D52DFCD-146C-F347-8080-7D9AFF8931DD}"/>
                </a:ext>
              </a:extLst>
            </p:cNvPr>
            <p:cNvSpPr/>
            <p:nvPr/>
          </p:nvSpPr>
          <p:spPr>
            <a:xfrm>
              <a:off x="2851825" y="2154347"/>
              <a:ext cx="1901025" cy="1096825"/>
            </a:xfrm>
            <a:custGeom>
              <a:avLst/>
              <a:gdLst/>
              <a:ahLst/>
              <a:cxnLst/>
              <a:rect l="l" t="t" r="r" b="b"/>
              <a:pathLst>
                <a:path w="76041" h="43873" extrusionOk="0">
                  <a:moveTo>
                    <a:pt x="37993" y="1"/>
                  </a:moveTo>
                  <a:lnTo>
                    <a:pt x="0" y="21910"/>
                  </a:lnTo>
                  <a:lnTo>
                    <a:pt x="37993" y="43873"/>
                  </a:lnTo>
                  <a:lnTo>
                    <a:pt x="76041" y="21910"/>
                  </a:lnTo>
                  <a:lnTo>
                    <a:pt x="37993" y="1"/>
                  </a:lnTo>
                  <a:close/>
                </a:path>
              </a:pathLst>
            </a:custGeom>
            <a:solidFill>
              <a:srgbClr val="D0F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51;p23">
              <a:extLst>
                <a:ext uri="{FF2B5EF4-FFF2-40B4-BE49-F238E27FC236}">
                  <a16:creationId xmlns:a16="http://schemas.microsoft.com/office/drawing/2014/main" id="{B075792E-7EF5-AA4B-801C-5DC7CE7B043F}"/>
                </a:ext>
              </a:extLst>
            </p:cNvPr>
            <p:cNvSpPr/>
            <p:nvPr/>
          </p:nvSpPr>
          <p:spPr>
            <a:xfrm>
              <a:off x="2851825" y="2695875"/>
              <a:ext cx="949850" cy="862850"/>
            </a:xfrm>
            <a:custGeom>
              <a:avLst/>
              <a:gdLst/>
              <a:ahLst/>
              <a:cxnLst/>
              <a:rect l="l" t="t" r="r" b="b"/>
              <a:pathLst>
                <a:path w="37994" h="34514" extrusionOk="0">
                  <a:moveTo>
                    <a:pt x="0" y="1"/>
                  </a:moveTo>
                  <a:lnTo>
                    <a:pt x="0" y="12569"/>
                  </a:lnTo>
                  <a:lnTo>
                    <a:pt x="37993" y="34514"/>
                  </a:lnTo>
                  <a:lnTo>
                    <a:pt x="37993" y="21964"/>
                  </a:lnTo>
                  <a:lnTo>
                    <a:pt x="0" y="1"/>
                  </a:lnTo>
                  <a:close/>
                </a:path>
              </a:pathLst>
            </a:custGeom>
            <a:solidFill>
              <a:srgbClr val="96BE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52;p23">
              <a:extLst>
                <a:ext uri="{FF2B5EF4-FFF2-40B4-BE49-F238E27FC236}">
                  <a16:creationId xmlns:a16="http://schemas.microsoft.com/office/drawing/2014/main" id="{5E67E391-FE04-8B4F-8F8D-49CA13577604}"/>
                </a:ext>
              </a:extLst>
            </p:cNvPr>
            <p:cNvSpPr/>
            <p:nvPr/>
          </p:nvSpPr>
          <p:spPr>
            <a:xfrm>
              <a:off x="3801650" y="2695875"/>
              <a:ext cx="951650" cy="862850"/>
            </a:xfrm>
            <a:custGeom>
              <a:avLst/>
              <a:gdLst/>
              <a:ahLst/>
              <a:cxnLst/>
              <a:rect l="l" t="t" r="r" b="b"/>
              <a:pathLst>
                <a:path w="38066" h="34514" extrusionOk="0">
                  <a:moveTo>
                    <a:pt x="38066" y="1"/>
                  </a:moveTo>
                  <a:lnTo>
                    <a:pt x="0" y="21964"/>
                  </a:lnTo>
                  <a:lnTo>
                    <a:pt x="0" y="34514"/>
                  </a:lnTo>
                  <a:lnTo>
                    <a:pt x="38066" y="12569"/>
                  </a:lnTo>
                  <a:lnTo>
                    <a:pt x="38066" y="1"/>
                  </a:lnTo>
                  <a:close/>
                </a:path>
              </a:pathLst>
            </a:custGeom>
            <a:solidFill>
              <a:srgbClr val="A3C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53;p23">
              <a:extLst>
                <a:ext uri="{FF2B5EF4-FFF2-40B4-BE49-F238E27FC236}">
                  <a16:creationId xmlns:a16="http://schemas.microsoft.com/office/drawing/2014/main" id="{652809A4-05F3-3540-8ACD-79A0D176DAC1}"/>
                </a:ext>
              </a:extLst>
            </p:cNvPr>
            <p:cNvSpPr/>
            <p:nvPr/>
          </p:nvSpPr>
          <p:spPr>
            <a:xfrm>
              <a:off x="2851825" y="1193350"/>
              <a:ext cx="1901025" cy="1096375"/>
            </a:xfrm>
            <a:custGeom>
              <a:avLst/>
              <a:gdLst/>
              <a:ahLst/>
              <a:cxnLst/>
              <a:rect l="l" t="t" r="r" b="b"/>
              <a:pathLst>
                <a:path w="76041" h="43855" extrusionOk="0">
                  <a:moveTo>
                    <a:pt x="37993" y="1"/>
                  </a:moveTo>
                  <a:lnTo>
                    <a:pt x="0" y="21910"/>
                  </a:lnTo>
                  <a:lnTo>
                    <a:pt x="37993" y="43855"/>
                  </a:lnTo>
                  <a:lnTo>
                    <a:pt x="76041" y="21910"/>
                  </a:lnTo>
                  <a:lnTo>
                    <a:pt x="37993" y="1"/>
                  </a:lnTo>
                  <a:close/>
                </a:path>
              </a:pathLst>
            </a:custGeom>
            <a:solidFill>
              <a:srgbClr val="589E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54;p23">
              <a:extLst>
                <a:ext uri="{FF2B5EF4-FFF2-40B4-BE49-F238E27FC236}">
                  <a16:creationId xmlns:a16="http://schemas.microsoft.com/office/drawing/2014/main" id="{E3063E63-4EEF-5440-9375-67D0137BD2AC}"/>
                </a:ext>
              </a:extLst>
            </p:cNvPr>
            <p:cNvSpPr/>
            <p:nvPr/>
          </p:nvSpPr>
          <p:spPr>
            <a:xfrm>
              <a:off x="2851825" y="1741075"/>
              <a:ext cx="949850" cy="862400"/>
            </a:xfrm>
            <a:custGeom>
              <a:avLst/>
              <a:gdLst/>
              <a:ahLst/>
              <a:cxnLst/>
              <a:rect l="l" t="t" r="r" b="b"/>
              <a:pathLst>
                <a:path w="37994" h="34496" extrusionOk="0">
                  <a:moveTo>
                    <a:pt x="0" y="1"/>
                  </a:moveTo>
                  <a:lnTo>
                    <a:pt x="0" y="12551"/>
                  </a:lnTo>
                  <a:lnTo>
                    <a:pt x="37993" y="34496"/>
                  </a:lnTo>
                  <a:lnTo>
                    <a:pt x="37993" y="21946"/>
                  </a:lnTo>
                  <a:lnTo>
                    <a:pt x="0" y="1"/>
                  </a:lnTo>
                  <a:close/>
                </a:path>
              </a:pathLst>
            </a:custGeom>
            <a:solidFill>
              <a:srgbClr val="295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55;p23">
              <a:extLst>
                <a:ext uri="{FF2B5EF4-FFF2-40B4-BE49-F238E27FC236}">
                  <a16:creationId xmlns:a16="http://schemas.microsoft.com/office/drawing/2014/main" id="{A8EF71B6-544C-4649-87F4-ED39F30EB82D}"/>
                </a:ext>
              </a:extLst>
            </p:cNvPr>
            <p:cNvSpPr/>
            <p:nvPr/>
          </p:nvSpPr>
          <p:spPr>
            <a:xfrm>
              <a:off x="3795452" y="1741075"/>
              <a:ext cx="951650" cy="862400"/>
            </a:xfrm>
            <a:custGeom>
              <a:avLst/>
              <a:gdLst/>
              <a:ahLst/>
              <a:cxnLst/>
              <a:rect l="l" t="t" r="r" b="b"/>
              <a:pathLst>
                <a:path w="38066" h="34496" extrusionOk="0">
                  <a:moveTo>
                    <a:pt x="38066" y="1"/>
                  </a:moveTo>
                  <a:lnTo>
                    <a:pt x="0" y="21946"/>
                  </a:lnTo>
                  <a:lnTo>
                    <a:pt x="0" y="34496"/>
                  </a:lnTo>
                  <a:lnTo>
                    <a:pt x="38066" y="12551"/>
                  </a:lnTo>
                  <a:lnTo>
                    <a:pt x="38066" y="1"/>
                  </a:lnTo>
                  <a:close/>
                </a:path>
              </a:pathLst>
            </a:custGeom>
            <a:solidFill>
              <a:srgbClr val="3E73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56;p23">
              <a:extLst>
                <a:ext uri="{FF2B5EF4-FFF2-40B4-BE49-F238E27FC236}">
                  <a16:creationId xmlns:a16="http://schemas.microsoft.com/office/drawing/2014/main" id="{6F0DDE5E-ECA0-4C42-9528-9284B48217B8}"/>
                </a:ext>
              </a:extLst>
            </p:cNvPr>
            <p:cNvSpPr/>
            <p:nvPr/>
          </p:nvSpPr>
          <p:spPr>
            <a:xfrm>
              <a:off x="2851825" y="244322"/>
              <a:ext cx="1901025" cy="1096350"/>
            </a:xfrm>
            <a:custGeom>
              <a:avLst/>
              <a:gdLst/>
              <a:ahLst/>
              <a:cxnLst/>
              <a:rect l="l" t="t" r="r" b="b"/>
              <a:pathLst>
                <a:path w="76041" h="43854" extrusionOk="0">
                  <a:moveTo>
                    <a:pt x="37993" y="0"/>
                  </a:moveTo>
                  <a:lnTo>
                    <a:pt x="0" y="21909"/>
                  </a:lnTo>
                  <a:lnTo>
                    <a:pt x="37993" y="43854"/>
                  </a:lnTo>
                  <a:lnTo>
                    <a:pt x="76041" y="21909"/>
                  </a:lnTo>
                  <a:lnTo>
                    <a:pt x="37993" y="0"/>
                  </a:lnTo>
                  <a:close/>
                </a:path>
              </a:pathLst>
            </a:custGeom>
            <a:solidFill>
              <a:srgbClr val="D0F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57;p23">
              <a:extLst>
                <a:ext uri="{FF2B5EF4-FFF2-40B4-BE49-F238E27FC236}">
                  <a16:creationId xmlns:a16="http://schemas.microsoft.com/office/drawing/2014/main" id="{9590B85D-DB46-9C42-89CA-7C24DC1F8DA9}"/>
                </a:ext>
              </a:extLst>
            </p:cNvPr>
            <p:cNvSpPr/>
            <p:nvPr/>
          </p:nvSpPr>
          <p:spPr>
            <a:xfrm>
              <a:off x="2851825" y="785825"/>
              <a:ext cx="949850" cy="862875"/>
            </a:xfrm>
            <a:custGeom>
              <a:avLst/>
              <a:gdLst/>
              <a:ahLst/>
              <a:cxnLst/>
              <a:rect l="l" t="t" r="r" b="b"/>
              <a:pathLst>
                <a:path w="37994" h="34515" extrusionOk="0">
                  <a:moveTo>
                    <a:pt x="0" y="1"/>
                  </a:moveTo>
                  <a:lnTo>
                    <a:pt x="0" y="12551"/>
                  </a:lnTo>
                  <a:lnTo>
                    <a:pt x="37993" y="34514"/>
                  </a:lnTo>
                  <a:lnTo>
                    <a:pt x="37993" y="21946"/>
                  </a:lnTo>
                  <a:lnTo>
                    <a:pt x="0" y="1"/>
                  </a:lnTo>
                  <a:close/>
                </a:path>
              </a:pathLst>
            </a:custGeom>
            <a:solidFill>
              <a:srgbClr val="96BE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58;p23">
              <a:extLst>
                <a:ext uri="{FF2B5EF4-FFF2-40B4-BE49-F238E27FC236}">
                  <a16:creationId xmlns:a16="http://schemas.microsoft.com/office/drawing/2014/main" id="{7291365D-FCCD-CC4C-B702-FD5815E54D45}"/>
                </a:ext>
              </a:extLst>
            </p:cNvPr>
            <p:cNvSpPr/>
            <p:nvPr/>
          </p:nvSpPr>
          <p:spPr>
            <a:xfrm>
              <a:off x="3801650" y="785825"/>
              <a:ext cx="951650" cy="862875"/>
            </a:xfrm>
            <a:custGeom>
              <a:avLst/>
              <a:gdLst/>
              <a:ahLst/>
              <a:cxnLst/>
              <a:rect l="l" t="t" r="r" b="b"/>
              <a:pathLst>
                <a:path w="38066" h="34515" extrusionOk="0">
                  <a:moveTo>
                    <a:pt x="38066" y="1"/>
                  </a:moveTo>
                  <a:lnTo>
                    <a:pt x="0" y="21946"/>
                  </a:lnTo>
                  <a:lnTo>
                    <a:pt x="0" y="34514"/>
                  </a:lnTo>
                  <a:lnTo>
                    <a:pt x="38066" y="12551"/>
                  </a:lnTo>
                  <a:lnTo>
                    <a:pt x="38066" y="1"/>
                  </a:lnTo>
                  <a:close/>
                </a:path>
              </a:pathLst>
            </a:custGeom>
            <a:solidFill>
              <a:srgbClr val="A3C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5" name="Imagen 124">
            <a:extLst>
              <a:ext uri="{FF2B5EF4-FFF2-40B4-BE49-F238E27FC236}">
                <a16:creationId xmlns:a16="http://schemas.microsoft.com/office/drawing/2014/main" id="{62C11E13-98CA-CD4B-AB2F-279448BA5E19}"/>
              </a:ext>
            </a:extLst>
          </p:cNvPr>
          <p:cNvPicPr>
            <a:picLocks noChangeAspect="1"/>
          </p:cNvPicPr>
          <p:nvPr/>
        </p:nvPicPr>
        <p:blipFill>
          <a:blip r:embed="rId4"/>
          <a:stretch>
            <a:fillRect/>
          </a:stretch>
        </p:blipFill>
        <p:spPr>
          <a:xfrm>
            <a:off x="809230" y="434889"/>
            <a:ext cx="2210148" cy="2133811"/>
          </a:xfrm>
          <a:prstGeom prst="rect">
            <a:avLst/>
          </a:prstGeom>
        </p:spPr>
      </p:pic>
      <p:sp>
        <p:nvSpPr>
          <p:cNvPr id="127" name="Google Shape;189;p21">
            <a:extLst>
              <a:ext uri="{FF2B5EF4-FFF2-40B4-BE49-F238E27FC236}">
                <a16:creationId xmlns:a16="http://schemas.microsoft.com/office/drawing/2014/main" id="{97D5A653-5A61-4247-8B4D-D11D203A3A61}"/>
              </a:ext>
            </a:extLst>
          </p:cNvPr>
          <p:cNvSpPr txBox="1"/>
          <p:nvPr/>
        </p:nvSpPr>
        <p:spPr>
          <a:xfrm flipH="1">
            <a:off x="3232032" y="1419905"/>
            <a:ext cx="1139447" cy="37752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dirty="0">
                <a:solidFill>
                  <a:schemeClr val="accent1"/>
                </a:solidFill>
                <a:latin typeface="Unica One"/>
                <a:ea typeface="Unica One"/>
                <a:cs typeface="Unica One"/>
                <a:sym typeface="Unica One"/>
              </a:rPr>
              <a:t>Real State</a:t>
            </a:r>
            <a:endParaRPr dirty="0">
              <a:solidFill>
                <a:schemeClr val="accent1"/>
              </a:solidFill>
              <a:latin typeface="Unica One"/>
              <a:ea typeface="Unica One"/>
              <a:cs typeface="Unica One"/>
              <a:sym typeface="Unica One"/>
            </a:endParaRPr>
          </a:p>
        </p:txBody>
      </p:sp>
      <p:sp>
        <p:nvSpPr>
          <p:cNvPr id="32" name="Google Shape;193;p21">
            <a:extLst>
              <a:ext uri="{FF2B5EF4-FFF2-40B4-BE49-F238E27FC236}">
                <a16:creationId xmlns:a16="http://schemas.microsoft.com/office/drawing/2014/main" id="{2ABB4E6B-C6F6-B047-8FD4-0750C8CB6E09}"/>
              </a:ext>
            </a:extLst>
          </p:cNvPr>
          <p:cNvSpPr txBox="1"/>
          <p:nvPr/>
        </p:nvSpPr>
        <p:spPr>
          <a:xfrm flipH="1">
            <a:off x="7306062" y="3194212"/>
            <a:ext cx="3599983" cy="35210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chemeClr val="accent2">
                    <a:lumMod val="75000"/>
                  </a:schemeClr>
                </a:solidFill>
                <a:latin typeface="Unica One"/>
                <a:ea typeface="Unica One"/>
                <a:cs typeface="Unica One"/>
                <a:sym typeface="Unica One"/>
              </a:rPr>
              <a:t>Income household – Price AirBnB</a:t>
            </a:r>
            <a:endParaRPr dirty="0">
              <a:solidFill>
                <a:schemeClr val="accent2">
                  <a:lumMod val="75000"/>
                </a:schemeClr>
              </a:solidFill>
              <a:latin typeface="Unica One"/>
              <a:ea typeface="Unica One"/>
              <a:cs typeface="Unica One"/>
              <a:sym typeface="Unica One"/>
            </a:endParaRPr>
          </a:p>
        </p:txBody>
      </p:sp>
      <p:pic>
        <p:nvPicPr>
          <p:cNvPr id="33" name="Imagen 32">
            <a:extLst>
              <a:ext uri="{FF2B5EF4-FFF2-40B4-BE49-F238E27FC236}">
                <a16:creationId xmlns:a16="http://schemas.microsoft.com/office/drawing/2014/main" id="{6C580F33-C7F4-C742-93CD-36325D1065BC}"/>
              </a:ext>
            </a:extLst>
          </p:cNvPr>
          <p:cNvPicPr>
            <a:picLocks noChangeAspect="1"/>
          </p:cNvPicPr>
          <p:nvPr/>
        </p:nvPicPr>
        <p:blipFill>
          <a:blip r:embed="rId5"/>
          <a:stretch>
            <a:fillRect/>
          </a:stretch>
        </p:blipFill>
        <p:spPr>
          <a:xfrm>
            <a:off x="7565139" y="4181204"/>
            <a:ext cx="2675089" cy="2036474"/>
          </a:xfrm>
          <a:prstGeom prst="rect">
            <a:avLst/>
          </a:prstGeom>
        </p:spPr>
      </p:pic>
      <p:pic>
        <p:nvPicPr>
          <p:cNvPr id="7" name="Imagen 6">
            <a:extLst>
              <a:ext uri="{FF2B5EF4-FFF2-40B4-BE49-F238E27FC236}">
                <a16:creationId xmlns:a16="http://schemas.microsoft.com/office/drawing/2014/main" id="{F4DE002F-7136-AA4B-8001-3E82F0D88581}"/>
              </a:ext>
            </a:extLst>
          </p:cNvPr>
          <p:cNvPicPr>
            <a:picLocks noChangeAspect="1"/>
          </p:cNvPicPr>
          <p:nvPr/>
        </p:nvPicPr>
        <p:blipFill>
          <a:blip r:embed="rId6"/>
          <a:stretch>
            <a:fillRect/>
          </a:stretch>
        </p:blipFill>
        <p:spPr>
          <a:xfrm>
            <a:off x="8965620" y="235439"/>
            <a:ext cx="2883665" cy="1382873"/>
          </a:xfrm>
          <a:prstGeom prst="rect">
            <a:avLst/>
          </a:prstGeom>
        </p:spPr>
      </p:pic>
      <p:sp>
        <p:nvSpPr>
          <p:cNvPr id="37" name="Google Shape;193;p21">
            <a:extLst>
              <a:ext uri="{FF2B5EF4-FFF2-40B4-BE49-F238E27FC236}">
                <a16:creationId xmlns:a16="http://schemas.microsoft.com/office/drawing/2014/main" id="{6A3F9D15-5009-E147-B9EF-520D255485E7}"/>
              </a:ext>
            </a:extLst>
          </p:cNvPr>
          <p:cNvSpPr txBox="1"/>
          <p:nvPr/>
        </p:nvSpPr>
        <p:spPr>
          <a:xfrm flipH="1">
            <a:off x="7102693" y="1297761"/>
            <a:ext cx="3599983" cy="35210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chemeClr val="accent3"/>
                </a:solidFill>
                <a:latin typeface="Unica One"/>
                <a:ea typeface="Unica One"/>
                <a:cs typeface="Unica One"/>
                <a:sym typeface="Unica One"/>
              </a:rPr>
              <a:t>Income household</a:t>
            </a:r>
            <a:endParaRPr dirty="0">
              <a:solidFill>
                <a:schemeClr val="accent3"/>
              </a:solidFill>
              <a:latin typeface="Unica One"/>
              <a:ea typeface="Unica One"/>
              <a:cs typeface="Unica One"/>
              <a:sym typeface="Unica One"/>
            </a:endParaRPr>
          </a:p>
        </p:txBody>
      </p:sp>
      <p:pic>
        <p:nvPicPr>
          <p:cNvPr id="9" name="Imagen 8">
            <a:extLst>
              <a:ext uri="{FF2B5EF4-FFF2-40B4-BE49-F238E27FC236}">
                <a16:creationId xmlns:a16="http://schemas.microsoft.com/office/drawing/2014/main" id="{6F8D31FA-0D57-2C46-987B-404D206B4CB9}"/>
              </a:ext>
            </a:extLst>
          </p:cNvPr>
          <p:cNvPicPr>
            <a:picLocks noChangeAspect="1"/>
          </p:cNvPicPr>
          <p:nvPr/>
        </p:nvPicPr>
        <p:blipFill>
          <a:blip r:embed="rId7"/>
          <a:stretch>
            <a:fillRect/>
          </a:stretch>
        </p:blipFill>
        <p:spPr>
          <a:xfrm>
            <a:off x="967800" y="4096449"/>
            <a:ext cx="2328995" cy="2100399"/>
          </a:xfrm>
          <a:prstGeom prst="rect">
            <a:avLst/>
          </a:prstGeom>
        </p:spPr>
      </p:pic>
      <p:sp>
        <p:nvSpPr>
          <p:cNvPr id="40" name="Google Shape;193;p21">
            <a:extLst>
              <a:ext uri="{FF2B5EF4-FFF2-40B4-BE49-F238E27FC236}">
                <a16:creationId xmlns:a16="http://schemas.microsoft.com/office/drawing/2014/main" id="{8ECB6C5B-AAF5-C64C-B347-344A9DB2B48E}"/>
              </a:ext>
            </a:extLst>
          </p:cNvPr>
          <p:cNvSpPr txBox="1"/>
          <p:nvPr/>
        </p:nvSpPr>
        <p:spPr>
          <a:xfrm flipH="1">
            <a:off x="705926" y="3433880"/>
            <a:ext cx="3599983" cy="352104"/>
          </a:xfrm>
          <a:prstGeom prst="rect">
            <a:avLst/>
          </a:prstGeom>
          <a:noFill/>
          <a:ln>
            <a:noFill/>
          </a:ln>
        </p:spPr>
        <p:txBody>
          <a:bodyPr spcFirstLastPara="1" wrap="square" lIns="91425" tIns="91425" rIns="91425" bIns="91425" anchor="t" anchorCtr="0">
            <a:noAutofit/>
          </a:bodyPr>
          <a:lstStyle/>
          <a:p>
            <a:r>
              <a:rPr lang="es-CO" dirty="0">
                <a:solidFill>
                  <a:schemeClr val="accent4">
                    <a:lumMod val="75000"/>
                  </a:schemeClr>
                </a:solidFill>
              </a:rPr>
              <a:t>Mean value property by state.</a:t>
            </a:r>
          </a:p>
        </p:txBody>
      </p:sp>
      <p:pic>
        <p:nvPicPr>
          <p:cNvPr id="14" name="Imagen 13">
            <a:extLst>
              <a:ext uri="{FF2B5EF4-FFF2-40B4-BE49-F238E27FC236}">
                <a16:creationId xmlns:a16="http://schemas.microsoft.com/office/drawing/2014/main" id="{947A9048-8D2D-4D4C-83B5-3CAECF4DA151}"/>
              </a:ext>
            </a:extLst>
          </p:cNvPr>
          <p:cNvPicPr>
            <a:picLocks noChangeAspect="1"/>
          </p:cNvPicPr>
          <p:nvPr/>
        </p:nvPicPr>
        <p:blipFill>
          <a:blip r:embed="rId8"/>
          <a:stretch>
            <a:fillRect/>
          </a:stretch>
        </p:blipFill>
        <p:spPr>
          <a:xfrm>
            <a:off x="3299003" y="5506638"/>
            <a:ext cx="1541825" cy="468859"/>
          </a:xfrm>
          <a:prstGeom prst="rect">
            <a:avLst/>
          </a:prstGeom>
        </p:spPr>
      </p:pic>
    </p:spTree>
    <p:extLst>
      <p:ext uri="{BB962C8B-B14F-4D97-AF65-F5344CB8AC3E}">
        <p14:creationId xmlns:p14="http://schemas.microsoft.com/office/powerpoint/2010/main" val="31222675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Image for post">
            <a:extLst>
              <a:ext uri="{FF2B5EF4-FFF2-40B4-BE49-F238E27FC236}">
                <a16:creationId xmlns:a16="http://schemas.microsoft.com/office/drawing/2014/main" id="{033869E0-150C-AF48-9312-CD83E02736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5861" y="2478155"/>
            <a:ext cx="5550830" cy="37039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07566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lumMod val="50000"/>
          </a:schemeClr>
        </a:solidFill>
        <a:effectLst/>
      </p:bgPr>
    </p:bg>
    <p:spTree>
      <p:nvGrpSpPr>
        <p:cNvPr id="1" name=""/>
        <p:cNvGrpSpPr/>
        <p:nvPr/>
      </p:nvGrpSpPr>
      <p:grpSpPr>
        <a:xfrm>
          <a:off x="0" y="0"/>
          <a:ext cx="0" cy="0"/>
          <a:chOff x="0" y="0"/>
          <a:chExt cx="0" cy="0"/>
        </a:xfrm>
      </p:grpSpPr>
      <p:sp>
        <p:nvSpPr>
          <p:cNvPr id="42" name="Rectángulo 41">
            <a:extLst>
              <a:ext uri="{FF2B5EF4-FFF2-40B4-BE49-F238E27FC236}">
                <a16:creationId xmlns:a16="http://schemas.microsoft.com/office/drawing/2014/main" id="{BFA07A94-DCEB-974C-9E80-B592B2E4A715}"/>
              </a:ext>
            </a:extLst>
          </p:cNvPr>
          <p:cNvSpPr/>
          <p:nvPr/>
        </p:nvSpPr>
        <p:spPr>
          <a:xfrm>
            <a:off x="4076700" y="711200"/>
            <a:ext cx="5765800" cy="49865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102" name="Imagen 101">
            <a:extLst>
              <a:ext uri="{FF2B5EF4-FFF2-40B4-BE49-F238E27FC236}">
                <a16:creationId xmlns:a16="http://schemas.microsoft.com/office/drawing/2014/main" id="{9BB4144F-0909-7B47-A86C-A337966D88C1}"/>
              </a:ext>
            </a:extLst>
          </p:cNvPr>
          <p:cNvPicPr>
            <a:picLocks noChangeAspect="1"/>
          </p:cNvPicPr>
          <p:nvPr/>
        </p:nvPicPr>
        <p:blipFill>
          <a:blip r:embed="rId2"/>
          <a:stretch>
            <a:fillRect/>
          </a:stretch>
        </p:blipFill>
        <p:spPr>
          <a:xfrm>
            <a:off x="0" y="6509932"/>
            <a:ext cx="1782819" cy="349573"/>
          </a:xfrm>
          <a:prstGeom prst="rect">
            <a:avLst/>
          </a:prstGeom>
        </p:spPr>
      </p:pic>
      <p:pic>
        <p:nvPicPr>
          <p:cNvPr id="103" name="Imagen 102">
            <a:extLst>
              <a:ext uri="{FF2B5EF4-FFF2-40B4-BE49-F238E27FC236}">
                <a16:creationId xmlns:a16="http://schemas.microsoft.com/office/drawing/2014/main" id="{3A60FF34-EA98-1E46-874C-65DE08990A8D}"/>
              </a:ext>
            </a:extLst>
          </p:cNvPr>
          <p:cNvPicPr>
            <a:picLocks noChangeAspect="1"/>
          </p:cNvPicPr>
          <p:nvPr/>
        </p:nvPicPr>
        <p:blipFill>
          <a:blip r:embed="rId3"/>
          <a:stretch>
            <a:fillRect/>
          </a:stretch>
        </p:blipFill>
        <p:spPr>
          <a:xfrm>
            <a:off x="1782819" y="6509303"/>
            <a:ext cx="2675089" cy="350832"/>
          </a:xfrm>
          <a:prstGeom prst="rect">
            <a:avLst/>
          </a:prstGeom>
        </p:spPr>
      </p:pic>
      <p:sp>
        <p:nvSpPr>
          <p:cNvPr id="104" name="Google Shape;189;p31">
            <a:extLst>
              <a:ext uri="{FF2B5EF4-FFF2-40B4-BE49-F238E27FC236}">
                <a16:creationId xmlns:a16="http://schemas.microsoft.com/office/drawing/2014/main" id="{4E855131-648C-C445-A13D-C718BC5F57E0}"/>
              </a:ext>
            </a:extLst>
          </p:cNvPr>
          <p:cNvSpPr txBox="1">
            <a:spLocks/>
          </p:cNvSpPr>
          <p:nvPr/>
        </p:nvSpPr>
        <p:spPr>
          <a:xfrm flipH="1">
            <a:off x="6082925" y="2319425"/>
            <a:ext cx="2755800" cy="1921200"/>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s-CO" dirty="0">
                <a:solidFill>
                  <a:srgbClr val="009193"/>
                </a:solidFill>
              </a:rPr>
              <a:t>Project Overview</a:t>
            </a:r>
          </a:p>
        </p:txBody>
      </p:sp>
      <p:sp>
        <p:nvSpPr>
          <p:cNvPr id="105" name="Google Shape;190;p31">
            <a:extLst>
              <a:ext uri="{FF2B5EF4-FFF2-40B4-BE49-F238E27FC236}">
                <a16:creationId xmlns:a16="http://schemas.microsoft.com/office/drawing/2014/main" id="{159465ED-DA28-A945-AF74-7E68AFF3D965}"/>
              </a:ext>
            </a:extLst>
          </p:cNvPr>
          <p:cNvSpPr txBox="1">
            <a:spLocks/>
          </p:cNvSpPr>
          <p:nvPr/>
        </p:nvSpPr>
        <p:spPr>
          <a:xfrm flipH="1">
            <a:off x="993850" y="3669946"/>
            <a:ext cx="4488300" cy="1622400"/>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Bef>
                <a:spcPts val="0"/>
              </a:spcBef>
            </a:pPr>
            <a:r>
              <a:rPr lang="es" sz="20000" b="1" dirty="0">
                <a:solidFill>
                  <a:srgbClr val="009193"/>
                </a:solidFill>
                <a:latin typeface="Gujarati MT" pitchFamily="2" charset="0"/>
                <a:cs typeface="Gujarati MT" pitchFamily="2" charset="0"/>
              </a:rPr>
              <a:t>01</a:t>
            </a:r>
          </a:p>
        </p:txBody>
      </p:sp>
    </p:spTree>
    <p:extLst>
      <p:ext uri="{BB962C8B-B14F-4D97-AF65-F5344CB8AC3E}">
        <p14:creationId xmlns:p14="http://schemas.microsoft.com/office/powerpoint/2010/main" val="14874327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592D6A3A-08FB-F84E-B804-22072E84BA1B}"/>
              </a:ext>
            </a:extLst>
          </p:cNvPr>
          <p:cNvPicPr>
            <a:picLocks noChangeAspect="1"/>
          </p:cNvPicPr>
          <p:nvPr/>
        </p:nvPicPr>
        <p:blipFill>
          <a:blip r:embed="rId2"/>
          <a:stretch>
            <a:fillRect/>
          </a:stretch>
        </p:blipFill>
        <p:spPr>
          <a:xfrm>
            <a:off x="0" y="6430658"/>
            <a:ext cx="2212228" cy="433770"/>
          </a:xfrm>
          <a:prstGeom prst="rect">
            <a:avLst/>
          </a:prstGeom>
        </p:spPr>
      </p:pic>
      <p:pic>
        <p:nvPicPr>
          <p:cNvPr id="5" name="Imagen 4">
            <a:extLst>
              <a:ext uri="{FF2B5EF4-FFF2-40B4-BE49-F238E27FC236}">
                <a16:creationId xmlns:a16="http://schemas.microsoft.com/office/drawing/2014/main" id="{AB871D16-45A9-1949-9DE6-5F22F5919F0D}"/>
              </a:ext>
            </a:extLst>
          </p:cNvPr>
          <p:cNvPicPr>
            <a:picLocks noChangeAspect="1"/>
          </p:cNvPicPr>
          <p:nvPr/>
        </p:nvPicPr>
        <p:blipFill>
          <a:blip r:embed="rId3"/>
          <a:stretch>
            <a:fillRect/>
          </a:stretch>
        </p:blipFill>
        <p:spPr>
          <a:xfrm>
            <a:off x="2212228" y="6439224"/>
            <a:ext cx="3193149" cy="418774"/>
          </a:xfrm>
          <a:prstGeom prst="rect">
            <a:avLst/>
          </a:prstGeom>
        </p:spPr>
      </p:pic>
      <p:sp>
        <p:nvSpPr>
          <p:cNvPr id="16" name="Google Shape;543;p26">
            <a:extLst>
              <a:ext uri="{FF2B5EF4-FFF2-40B4-BE49-F238E27FC236}">
                <a16:creationId xmlns:a16="http://schemas.microsoft.com/office/drawing/2014/main" id="{F9A8EC39-1346-244F-8B35-E27140C4B5AE}"/>
              </a:ext>
            </a:extLst>
          </p:cNvPr>
          <p:cNvSpPr txBox="1">
            <a:spLocks noGrp="1"/>
          </p:cNvSpPr>
          <p:nvPr>
            <p:ph type="title"/>
          </p:nvPr>
        </p:nvSpPr>
        <p:spPr>
          <a:xfrm>
            <a:off x="0" y="334310"/>
            <a:ext cx="3556133" cy="548635"/>
          </a:xfrm>
          <a:prstGeom prst="rect">
            <a:avLst/>
          </a:prstGeom>
        </p:spPr>
        <p:txBody>
          <a:bodyPr spcFirstLastPara="1" wrap="square" lIns="91425" tIns="91425" rIns="91425" bIns="91425" anchor="ctr" anchorCtr="0">
            <a:noAutofit/>
          </a:bodyPr>
          <a:lstStyle/>
          <a:p>
            <a:pPr lvl="0">
              <a:spcBef>
                <a:spcPts val="0"/>
              </a:spcBef>
            </a:pPr>
            <a:r>
              <a:rPr lang="es-CO" sz="3000" dirty="0">
                <a:solidFill>
                  <a:srgbClr val="009193"/>
                </a:solidFill>
                <a:latin typeface="Aharoni" panose="02010803020104030203" pitchFamily="2" charset="-79"/>
                <a:ea typeface="Hiragino Kaku Gothic Std W8" panose="020B0800000000000000" pitchFamily="34" charset="-128"/>
                <a:cs typeface="Aharoni" panose="02010803020104030203" pitchFamily="2" charset="-79"/>
              </a:rPr>
              <a:t>Analysis approach</a:t>
            </a:r>
            <a:endParaRPr sz="3000" dirty="0">
              <a:solidFill>
                <a:srgbClr val="009193"/>
              </a:solidFill>
              <a:latin typeface="Aharoni" panose="02010803020104030203" pitchFamily="2" charset="-79"/>
              <a:ea typeface="Hiragino Kaku Gothic Std W8" panose="020B0800000000000000" pitchFamily="34" charset="-128"/>
              <a:cs typeface="Aharoni" panose="02010803020104030203" pitchFamily="2" charset="-79"/>
            </a:endParaRPr>
          </a:p>
        </p:txBody>
      </p:sp>
      <p:sp>
        <p:nvSpPr>
          <p:cNvPr id="2" name="Rectángulo 1">
            <a:extLst>
              <a:ext uri="{FF2B5EF4-FFF2-40B4-BE49-F238E27FC236}">
                <a16:creationId xmlns:a16="http://schemas.microsoft.com/office/drawing/2014/main" id="{193FA836-7D1A-5B4A-8E4D-31A616B9EA55}"/>
              </a:ext>
            </a:extLst>
          </p:cNvPr>
          <p:cNvSpPr/>
          <p:nvPr/>
        </p:nvSpPr>
        <p:spPr>
          <a:xfrm>
            <a:off x="-208344" y="276332"/>
            <a:ext cx="3764477" cy="63216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 name="Google Shape;992;p33">
            <a:extLst>
              <a:ext uri="{FF2B5EF4-FFF2-40B4-BE49-F238E27FC236}">
                <a16:creationId xmlns:a16="http://schemas.microsoft.com/office/drawing/2014/main" id="{8610797E-756A-EB42-B44E-FE59C9AAFC8A}"/>
              </a:ext>
            </a:extLst>
          </p:cNvPr>
          <p:cNvSpPr txBox="1"/>
          <p:nvPr/>
        </p:nvSpPr>
        <p:spPr>
          <a:xfrm>
            <a:off x="745926" y="2244734"/>
            <a:ext cx="2292308" cy="374100"/>
          </a:xfrm>
          <a:prstGeom prst="rect">
            <a:avLst/>
          </a:prstGeom>
          <a:noFill/>
          <a:ln>
            <a:noFill/>
          </a:ln>
        </p:spPr>
        <p:txBody>
          <a:bodyPr spcFirstLastPara="1" wrap="square" lIns="91425" tIns="91425" rIns="91425" bIns="91425" anchor="ctr" anchorCtr="0">
            <a:noAutofit/>
          </a:bodyPr>
          <a:lstStyle/>
          <a:p>
            <a:pPr lvl="0"/>
            <a:r>
              <a:rPr lang="es-CO" sz="1500" dirty="0">
                <a:solidFill>
                  <a:schemeClr val="dk1"/>
                </a:solidFill>
                <a:latin typeface="Roboto"/>
                <a:ea typeface="Roboto"/>
                <a:cs typeface="Roboto"/>
                <a:sym typeface="Roboto"/>
              </a:rPr>
              <a:t>…person who has a budget to invest with stable rentability</a:t>
            </a:r>
            <a:endParaRPr sz="1500" dirty="0">
              <a:solidFill>
                <a:schemeClr val="dk1"/>
              </a:solidFill>
              <a:latin typeface="Roboto"/>
              <a:ea typeface="Roboto"/>
              <a:cs typeface="Roboto"/>
              <a:sym typeface="Roboto"/>
            </a:endParaRPr>
          </a:p>
        </p:txBody>
      </p:sp>
      <p:sp>
        <p:nvSpPr>
          <p:cNvPr id="9" name="Google Shape;993;p33">
            <a:extLst>
              <a:ext uri="{FF2B5EF4-FFF2-40B4-BE49-F238E27FC236}">
                <a16:creationId xmlns:a16="http://schemas.microsoft.com/office/drawing/2014/main" id="{D58EF612-E10F-5C47-83AF-223DE1B4BDFB}"/>
              </a:ext>
            </a:extLst>
          </p:cNvPr>
          <p:cNvSpPr txBox="1"/>
          <p:nvPr/>
        </p:nvSpPr>
        <p:spPr>
          <a:xfrm>
            <a:off x="784321" y="1685559"/>
            <a:ext cx="1820100" cy="28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b="1" dirty="0">
                <a:solidFill>
                  <a:schemeClr val="accent4"/>
                </a:solidFill>
                <a:latin typeface="Fira Sans Extra Condensed"/>
                <a:ea typeface="Fira Sans Extra Condensed"/>
                <a:cs typeface="Fira Sans Extra Condensed"/>
                <a:sym typeface="Fira Sans Extra Condensed"/>
              </a:rPr>
              <a:t>Investors</a:t>
            </a:r>
            <a:endParaRPr sz="1500" b="1" dirty="0">
              <a:solidFill>
                <a:schemeClr val="accent4"/>
              </a:solidFill>
              <a:latin typeface="Fira Sans Extra Condensed"/>
              <a:ea typeface="Fira Sans Extra Condensed"/>
              <a:cs typeface="Fira Sans Extra Condensed"/>
              <a:sym typeface="Fira Sans Extra Condensed"/>
            </a:endParaRPr>
          </a:p>
        </p:txBody>
      </p:sp>
      <p:sp>
        <p:nvSpPr>
          <p:cNvPr id="11" name="Google Shape;994;p33">
            <a:extLst>
              <a:ext uri="{FF2B5EF4-FFF2-40B4-BE49-F238E27FC236}">
                <a16:creationId xmlns:a16="http://schemas.microsoft.com/office/drawing/2014/main" id="{C467E119-1AEB-0740-8889-7E7328104C84}"/>
              </a:ext>
            </a:extLst>
          </p:cNvPr>
          <p:cNvSpPr txBox="1"/>
          <p:nvPr/>
        </p:nvSpPr>
        <p:spPr>
          <a:xfrm>
            <a:off x="3510712" y="3830170"/>
            <a:ext cx="2817908" cy="385196"/>
          </a:xfrm>
          <a:prstGeom prst="rect">
            <a:avLst/>
          </a:prstGeom>
          <a:noFill/>
          <a:ln>
            <a:noFill/>
          </a:ln>
        </p:spPr>
        <p:txBody>
          <a:bodyPr spcFirstLastPara="1" wrap="square" lIns="91425" tIns="91425" rIns="91425" bIns="91425" anchor="ctr" anchorCtr="0">
            <a:noAutofit/>
          </a:bodyPr>
          <a:lstStyle/>
          <a:p>
            <a:pPr lvl="0">
              <a:buClr>
                <a:srgbClr val="000000"/>
              </a:buClr>
              <a:buSzPts val="1100"/>
            </a:pPr>
            <a:r>
              <a:rPr lang="es-CO" sz="1500" dirty="0">
                <a:solidFill>
                  <a:schemeClr val="dk1"/>
                </a:solidFill>
                <a:latin typeface="Roboto"/>
                <a:ea typeface="Roboto"/>
                <a:cs typeface="Roboto"/>
                <a:sym typeface="Roboto"/>
              </a:rPr>
              <a:t>… investor decides when to use their property to provide income</a:t>
            </a:r>
            <a:endParaRPr sz="1500" dirty="0">
              <a:solidFill>
                <a:schemeClr val="dk1"/>
              </a:solidFill>
              <a:latin typeface="Roboto"/>
              <a:ea typeface="Roboto"/>
              <a:cs typeface="Roboto"/>
              <a:sym typeface="Roboto"/>
            </a:endParaRPr>
          </a:p>
        </p:txBody>
      </p:sp>
      <p:sp>
        <p:nvSpPr>
          <p:cNvPr id="12" name="Google Shape;995;p33">
            <a:extLst>
              <a:ext uri="{FF2B5EF4-FFF2-40B4-BE49-F238E27FC236}">
                <a16:creationId xmlns:a16="http://schemas.microsoft.com/office/drawing/2014/main" id="{FF9C7557-FFC8-0249-BC98-51072E1BA6DA}"/>
              </a:ext>
            </a:extLst>
          </p:cNvPr>
          <p:cNvSpPr txBox="1"/>
          <p:nvPr/>
        </p:nvSpPr>
        <p:spPr>
          <a:xfrm>
            <a:off x="3516855" y="3410544"/>
            <a:ext cx="1820100" cy="280500"/>
          </a:xfrm>
          <a:prstGeom prst="rect">
            <a:avLst/>
          </a:prstGeom>
          <a:noFill/>
          <a:ln>
            <a:noFill/>
          </a:ln>
        </p:spPr>
        <p:txBody>
          <a:bodyPr spcFirstLastPara="1" wrap="square" lIns="91425" tIns="91425" rIns="91425" bIns="91425" anchor="ctr" anchorCtr="0">
            <a:noAutofit/>
          </a:bodyPr>
          <a:lstStyle/>
          <a:p>
            <a:pPr lvl="0"/>
            <a:r>
              <a:rPr lang="en" sz="1500" b="1" dirty="0">
                <a:solidFill>
                  <a:schemeClr val="accent2"/>
                </a:solidFill>
                <a:latin typeface="Fira Sans Extra Condensed"/>
                <a:ea typeface="Fira Sans Extra Condensed"/>
                <a:cs typeface="Fira Sans Extra Condensed"/>
                <a:sym typeface="Fira Sans Extra Condensed"/>
              </a:rPr>
              <a:t>Availability</a:t>
            </a:r>
            <a:endParaRPr sz="1500" b="1" dirty="0">
              <a:solidFill>
                <a:schemeClr val="accent2"/>
              </a:solidFill>
              <a:latin typeface="Fira Sans Extra Condensed"/>
              <a:ea typeface="Fira Sans Extra Condensed"/>
              <a:cs typeface="Fira Sans Extra Condensed"/>
              <a:sym typeface="Fira Sans Extra Condensed"/>
            </a:endParaRPr>
          </a:p>
        </p:txBody>
      </p:sp>
      <p:sp>
        <p:nvSpPr>
          <p:cNvPr id="13" name="Google Shape;996;p33">
            <a:extLst>
              <a:ext uri="{FF2B5EF4-FFF2-40B4-BE49-F238E27FC236}">
                <a16:creationId xmlns:a16="http://schemas.microsoft.com/office/drawing/2014/main" id="{2C48E5AE-7322-0F4A-898D-336F90978BB3}"/>
              </a:ext>
            </a:extLst>
          </p:cNvPr>
          <p:cNvSpPr txBox="1"/>
          <p:nvPr/>
        </p:nvSpPr>
        <p:spPr>
          <a:xfrm>
            <a:off x="3514054" y="2156045"/>
            <a:ext cx="1707140" cy="411701"/>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dirty="0">
                <a:solidFill>
                  <a:schemeClr val="dk1"/>
                </a:solidFill>
                <a:latin typeface="Roboto"/>
                <a:ea typeface="Roboto"/>
                <a:cs typeface="Roboto"/>
                <a:sym typeface="Roboto"/>
              </a:rPr>
              <a:t>…in real state market</a:t>
            </a:r>
            <a:endParaRPr sz="1500" dirty="0">
              <a:solidFill>
                <a:schemeClr val="dk1"/>
              </a:solidFill>
              <a:latin typeface="Roboto"/>
              <a:ea typeface="Roboto"/>
              <a:cs typeface="Roboto"/>
              <a:sym typeface="Roboto"/>
            </a:endParaRPr>
          </a:p>
        </p:txBody>
      </p:sp>
      <p:sp>
        <p:nvSpPr>
          <p:cNvPr id="14" name="Google Shape;997;p33">
            <a:extLst>
              <a:ext uri="{FF2B5EF4-FFF2-40B4-BE49-F238E27FC236}">
                <a16:creationId xmlns:a16="http://schemas.microsoft.com/office/drawing/2014/main" id="{9436E29B-CD5E-9F4F-A8AE-8E3B89037901}"/>
              </a:ext>
            </a:extLst>
          </p:cNvPr>
          <p:cNvSpPr txBox="1"/>
          <p:nvPr/>
        </p:nvSpPr>
        <p:spPr>
          <a:xfrm>
            <a:off x="3537660" y="1689652"/>
            <a:ext cx="2098998" cy="35212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b="1" dirty="0">
                <a:solidFill>
                  <a:schemeClr val="accent3"/>
                </a:solidFill>
                <a:latin typeface="Fira Sans Extra Condensed"/>
                <a:ea typeface="Fira Sans Extra Condensed"/>
                <a:cs typeface="Fira Sans Extra Condensed"/>
                <a:sym typeface="Fira Sans Extra Condensed"/>
              </a:rPr>
              <a:t>Opportunities</a:t>
            </a:r>
            <a:endParaRPr sz="1500" b="1" dirty="0">
              <a:solidFill>
                <a:schemeClr val="accent3"/>
              </a:solidFill>
              <a:latin typeface="Fira Sans Extra Condensed"/>
              <a:ea typeface="Fira Sans Extra Condensed"/>
              <a:cs typeface="Fira Sans Extra Condensed"/>
              <a:sym typeface="Fira Sans Extra Condensed"/>
            </a:endParaRPr>
          </a:p>
        </p:txBody>
      </p:sp>
      <p:sp>
        <p:nvSpPr>
          <p:cNvPr id="15" name="Google Shape;998;p33">
            <a:extLst>
              <a:ext uri="{FF2B5EF4-FFF2-40B4-BE49-F238E27FC236}">
                <a16:creationId xmlns:a16="http://schemas.microsoft.com/office/drawing/2014/main" id="{07A5599F-0B47-AB45-A8C5-0A816E0538AD}"/>
              </a:ext>
            </a:extLst>
          </p:cNvPr>
          <p:cNvSpPr txBox="1"/>
          <p:nvPr/>
        </p:nvSpPr>
        <p:spPr>
          <a:xfrm>
            <a:off x="845970" y="3841266"/>
            <a:ext cx="2292308" cy="374100"/>
          </a:xfrm>
          <a:prstGeom prst="rect">
            <a:avLst/>
          </a:prstGeom>
          <a:noFill/>
          <a:ln>
            <a:noFill/>
          </a:ln>
        </p:spPr>
        <p:txBody>
          <a:bodyPr spcFirstLastPara="1" wrap="square" lIns="91425" tIns="91425" rIns="91425" bIns="91425" anchor="ctr" anchorCtr="0">
            <a:noAutofit/>
          </a:bodyPr>
          <a:lstStyle/>
          <a:p>
            <a:pPr lvl="0">
              <a:buClr>
                <a:srgbClr val="000000"/>
              </a:buClr>
              <a:buSzPts val="1100"/>
            </a:pPr>
            <a:r>
              <a:rPr lang="es-CO" sz="1500" dirty="0">
                <a:solidFill>
                  <a:schemeClr val="dk1"/>
                </a:solidFill>
                <a:latin typeface="Roboto"/>
                <a:ea typeface="Roboto"/>
                <a:cs typeface="Roboto"/>
                <a:sym typeface="Roboto"/>
              </a:rPr>
              <a:t>…depending on the investor preferences</a:t>
            </a:r>
            <a:endParaRPr sz="1500" dirty="0">
              <a:solidFill>
                <a:schemeClr val="dk1"/>
              </a:solidFill>
              <a:latin typeface="Roboto"/>
              <a:ea typeface="Roboto"/>
              <a:cs typeface="Roboto"/>
              <a:sym typeface="Roboto"/>
            </a:endParaRPr>
          </a:p>
        </p:txBody>
      </p:sp>
      <p:sp>
        <p:nvSpPr>
          <p:cNvPr id="17" name="Google Shape;999;p33">
            <a:extLst>
              <a:ext uri="{FF2B5EF4-FFF2-40B4-BE49-F238E27FC236}">
                <a16:creationId xmlns:a16="http://schemas.microsoft.com/office/drawing/2014/main" id="{3F19EF2F-7CEB-B444-A2FD-084CBA3DCCEB}"/>
              </a:ext>
            </a:extLst>
          </p:cNvPr>
          <p:cNvSpPr txBox="1"/>
          <p:nvPr/>
        </p:nvSpPr>
        <p:spPr>
          <a:xfrm>
            <a:off x="796582" y="3410544"/>
            <a:ext cx="1820100" cy="28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b="1" dirty="0">
                <a:solidFill>
                  <a:schemeClr val="accent1"/>
                </a:solidFill>
                <a:latin typeface="Fira Sans Extra Condensed"/>
                <a:ea typeface="Fira Sans Extra Condensed"/>
                <a:cs typeface="Fira Sans Extra Condensed"/>
                <a:sym typeface="Fira Sans Extra Condensed"/>
              </a:rPr>
              <a:t>Variability</a:t>
            </a:r>
            <a:endParaRPr sz="1500" b="1" dirty="0">
              <a:solidFill>
                <a:schemeClr val="accent1"/>
              </a:solidFill>
              <a:latin typeface="Fira Sans Extra Condensed"/>
              <a:ea typeface="Fira Sans Extra Condensed"/>
              <a:cs typeface="Fira Sans Extra Condensed"/>
              <a:sym typeface="Fira Sans Extra Condensed"/>
            </a:endParaRPr>
          </a:p>
        </p:txBody>
      </p:sp>
      <p:grpSp>
        <p:nvGrpSpPr>
          <p:cNvPr id="18" name="Google Shape;1039;p33">
            <a:extLst>
              <a:ext uri="{FF2B5EF4-FFF2-40B4-BE49-F238E27FC236}">
                <a16:creationId xmlns:a16="http://schemas.microsoft.com/office/drawing/2014/main" id="{A6A741FB-33A3-2E46-9382-252F75E45B83}"/>
              </a:ext>
            </a:extLst>
          </p:cNvPr>
          <p:cNvGrpSpPr/>
          <p:nvPr/>
        </p:nvGrpSpPr>
        <p:grpSpPr>
          <a:xfrm>
            <a:off x="845970" y="2815219"/>
            <a:ext cx="1599832" cy="176400"/>
            <a:chOff x="511844" y="2156825"/>
            <a:chExt cx="1599832" cy="176400"/>
          </a:xfrm>
        </p:grpSpPr>
        <p:sp>
          <p:nvSpPr>
            <p:cNvPr id="19" name="Google Shape;1040;p33">
              <a:extLst>
                <a:ext uri="{FF2B5EF4-FFF2-40B4-BE49-F238E27FC236}">
                  <a16:creationId xmlns:a16="http://schemas.microsoft.com/office/drawing/2014/main" id="{0FD2AFEE-033A-9545-A411-4D720AACE942}"/>
                </a:ext>
              </a:extLst>
            </p:cNvPr>
            <p:cNvSpPr/>
            <p:nvPr/>
          </p:nvSpPr>
          <p:spPr>
            <a:xfrm rot="5400000" flipH="1">
              <a:off x="495344" y="2173325"/>
              <a:ext cx="176400" cy="143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20" name="Google Shape;1041;p33">
              <a:extLst>
                <a:ext uri="{FF2B5EF4-FFF2-40B4-BE49-F238E27FC236}">
                  <a16:creationId xmlns:a16="http://schemas.microsoft.com/office/drawing/2014/main" id="{68E89BA5-BC57-314C-916C-6F4A6219CCCE}"/>
                </a:ext>
              </a:extLst>
            </p:cNvPr>
            <p:cNvSpPr/>
            <p:nvPr/>
          </p:nvSpPr>
          <p:spPr>
            <a:xfrm rot="5400000" flipH="1">
              <a:off x="657171" y="2173325"/>
              <a:ext cx="176400" cy="143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21" name="Google Shape;1042;p33">
              <a:extLst>
                <a:ext uri="{FF2B5EF4-FFF2-40B4-BE49-F238E27FC236}">
                  <a16:creationId xmlns:a16="http://schemas.microsoft.com/office/drawing/2014/main" id="{A9B1A6C5-E91A-FE4B-939A-D06638185E1C}"/>
                </a:ext>
              </a:extLst>
            </p:cNvPr>
            <p:cNvSpPr/>
            <p:nvPr/>
          </p:nvSpPr>
          <p:spPr>
            <a:xfrm rot="5400000" flipH="1">
              <a:off x="818998" y="2173325"/>
              <a:ext cx="176400" cy="143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22" name="Google Shape;1043;p33">
              <a:extLst>
                <a:ext uri="{FF2B5EF4-FFF2-40B4-BE49-F238E27FC236}">
                  <a16:creationId xmlns:a16="http://schemas.microsoft.com/office/drawing/2014/main" id="{ADD09FAC-6B0F-8C40-A979-35685AE7A346}"/>
                </a:ext>
              </a:extLst>
            </p:cNvPr>
            <p:cNvSpPr/>
            <p:nvPr/>
          </p:nvSpPr>
          <p:spPr>
            <a:xfrm rot="5400000" flipH="1">
              <a:off x="980825" y="2173325"/>
              <a:ext cx="176400" cy="143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23" name="Google Shape;1044;p33">
              <a:extLst>
                <a:ext uri="{FF2B5EF4-FFF2-40B4-BE49-F238E27FC236}">
                  <a16:creationId xmlns:a16="http://schemas.microsoft.com/office/drawing/2014/main" id="{005BD140-C889-1B45-B8AF-56B2EBA6AD39}"/>
                </a:ext>
              </a:extLst>
            </p:cNvPr>
            <p:cNvSpPr/>
            <p:nvPr/>
          </p:nvSpPr>
          <p:spPr>
            <a:xfrm rot="5400000" flipH="1">
              <a:off x="1142652" y="2173325"/>
              <a:ext cx="176400" cy="143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24" name="Google Shape;1045;p33">
              <a:extLst>
                <a:ext uri="{FF2B5EF4-FFF2-40B4-BE49-F238E27FC236}">
                  <a16:creationId xmlns:a16="http://schemas.microsoft.com/office/drawing/2014/main" id="{01783F40-1790-D246-800C-B204D4B19A0A}"/>
                </a:ext>
              </a:extLst>
            </p:cNvPr>
            <p:cNvSpPr/>
            <p:nvPr/>
          </p:nvSpPr>
          <p:spPr>
            <a:xfrm rot="5400000" flipH="1">
              <a:off x="1304479" y="2173325"/>
              <a:ext cx="176400" cy="143400"/>
            </a:xfrm>
            <a:prstGeom prst="rect">
              <a:avLst/>
            </a:prstGeom>
            <a:solidFill>
              <a:srgbClr val="FF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dirty="0">
                <a:latin typeface="Roboto"/>
                <a:ea typeface="Roboto"/>
                <a:cs typeface="Roboto"/>
                <a:sym typeface="Roboto"/>
              </a:endParaRPr>
            </a:p>
          </p:txBody>
        </p:sp>
        <p:sp>
          <p:nvSpPr>
            <p:cNvPr id="25" name="Google Shape;1046;p33">
              <a:extLst>
                <a:ext uri="{FF2B5EF4-FFF2-40B4-BE49-F238E27FC236}">
                  <a16:creationId xmlns:a16="http://schemas.microsoft.com/office/drawing/2014/main" id="{261E2798-ECB9-584F-9A9A-717450248FB2}"/>
                </a:ext>
              </a:extLst>
            </p:cNvPr>
            <p:cNvSpPr/>
            <p:nvPr/>
          </p:nvSpPr>
          <p:spPr>
            <a:xfrm rot="5400000" flipH="1">
              <a:off x="1466306" y="2173325"/>
              <a:ext cx="176400" cy="143400"/>
            </a:xfrm>
            <a:prstGeom prst="rect">
              <a:avLst/>
            </a:prstGeom>
            <a:solidFill>
              <a:srgbClr val="FF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26" name="Google Shape;1047;p33">
              <a:extLst>
                <a:ext uri="{FF2B5EF4-FFF2-40B4-BE49-F238E27FC236}">
                  <a16:creationId xmlns:a16="http://schemas.microsoft.com/office/drawing/2014/main" id="{BF51F3D2-71A4-2042-882C-40F82BDF36B9}"/>
                </a:ext>
              </a:extLst>
            </p:cNvPr>
            <p:cNvSpPr/>
            <p:nvPr/>
          </p:nvSpPr>
          <p:spPr>
            <a:xfrm rot="5400000" flipH="1">
              <a:off x="1628122" y="2173325"/>
              <a:ext cx="176400" cy="143400"/>
            </a:xfrm>
            <a:prstGeom prst="rect">
              <a:avLst/>
            </a:prstGeom>
            <a:solidFill>
              <a:srgbClr val="FF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27" name="Google Shape;1048;p33">
              <a:extLst>
                <a:ext uri="{FF2B5EF4-FFF2-40B4-BE49-F238E27FC236}">
                  <a16:creationId xmlns:a16="http://schemas.microsoft.com/office/drawing/2014/main" id="{8E560178-C5CA-FD41-8529-E504A823E324}"/>
                </a:ext>
              </a:extLst>
            </p:cNvPr>
            <p:cNvSpPr/>
            <p:nvPr/>
          </p:nvSpPr>
          <p:spPr>
            <a:xfrm rot="5400000" flipH="1">
              <a:off x="1789949" y="2173325"/>
              <a:ext cx="176400" cy="143400"/>
            </a:xfrm>
            <a:prstGeom prst="rect">
              <a:avLst/>
            </a:prstGeom>
            <a:solidFill>
              <a:srgbClr val="FFC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28" name="Google Shape;1049;p33">
              <a:extLst>
                <a:ext uri="{FF2B5EF4-FFF2-40B4-BE49-F238E27FC236}">
                  <a16:creationId xmlns:a16="http://schemas.microsoft.com/office/drawing/2014/main" id="{BFBF70DD-324B-6E45-A9C7-BB79877F9FDF}"/>
                </a:ext>
              </a:extLst>
            </p:cNvPr>
            <p:cNvSpPr/>
            <p:nvPr/>
          </p:nvSpPr>
          <p:spPr>
            <a:xfrm rot="5400000" flipH="1">
              <a:off x="1951776" y="2173325"/>
              <a:ext cx="176400" cy="14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grpSp>
      <p:grpSp>
        <p:nvGrpSpPr>
          <p:cNvPr id="29" name="Google Shape;1050;p33">
            <a:extLst>
              <a:ext uri="{FF2B5EF4-FFF2-40B4-BE49-F238E27FC236}">
                <a16:creationId xmlns:a16="http://schemas.microsoft.com/office/drawing/2014/main" id="{EF4D7221-D221-7F47-9129-BBEE0D4B51D5}"/>
              </a:ext>
            </a:extLst>
          </p:cNvPr>
          <p:cNvGrpSpPr/>
          <p:nvPr/>
        </p:nvGrpSpPr>
        <p:grpSpPr>
          <a:xfrm>
            <a:off x="3582365" y="2814563"/>
            <a:ext cx="1599832" cy="176400"/>
            <a:chOff x="2465419" y="2156825"/>
            <a:chExt cx="1599832" cy="176400"/>
          </a:xfrm>
        </p:grpSpPr>
        <p:sp>
          <p:nvSpPr>
            <p:cNvPr id="30" name="Google Shape;1051;p33">
              <a:extLst>
                <a:ext uri="{FF2B5EF4-FFF2-40B4-BE49-F238E27FC236}">
                  <a16:creationId xmlns:a16="http://schemas.microsoft.com/office/drawing/2014/main" id="{E8E0EE34-CB79-5643-829A-5386F642C64D}"/>
                </a:ext>
              </a:extLst>
            </p:cNvPr>
            <p:cNvSpPr/>
            <p:nvPr/>
          </p:nvSpPr>
          <p:spPr>
            <a:xfrm rot="5400000" flipH="1">
              <a:off x="2448919" y="2173325"/>
              <a:ext cx="176400" cy="143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31" name="Google Shape;1052;p33">
              <a:extLst>
                <a:ext uri="{FF2B5EF4-FFF2-40B4-BE49-F238E27FC236}">
                  <a16:creationId xmlns:a16="http://schemas.microsoft.com/office/drawing/2014/main" id="{94BB9F4C-933E-E74F-9053-30207DF920BF}"/>
                </a:ext>
              </a:extLst>
            </p:cNvPr>
            <p:cNvSpPr/>
            <p:nvPr/>
          </p:nvSpPr>
          <p:spPr>
            <a:xfrm rot="5400000" flipH="1">
              <a:off x="2610746" y="2173325"/>
              <a:ext cx="176400" cy="143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32" name="Google Shape;1053;p33">
              <a:extLst>
                <a:ext uri="{FF2B5EF4-FFF2-40B4-BE49-F238E27FC236}">
                  <a16:creationId xmlns:a16="http://schemas.microsoft.com/office/drawing/2014/main" id="{BAC077A5-5A72-4B4F-8AB4-C28956ACD720}"/>
                </a:ext>
              </a:extLst>
            </p:cNvPr>
            <p:cNvSpPr/>
            <p:nvPr/>
          </p:nvSpPr>
          <p:spPr>
            <a:xfrm rot="5400000" flipH="1">
              <a:off x="2772573" y="2173325"/>
              <a:ext cx="176400" cy="143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33" name="Google Shape;1054;p33">
              <a:extLst>
                <a:ext uri="{FF2B5EF4-FFF2-40B4-BE49-F238E27FC236}">
                  <a16:creationId xmlns:a16="http://schemas.microsoft.com/office/drawing/2014/main" id="{4EB1CAD7-285B-8C42-A256-A6281A134F07}"/>
                </a:ext>
              </a:extLst>
            </p:cNvPr>
            <p:cNvSpPr/>
            <p:nvPr/>
          </p:nvSpPr>
          <p:spPr>
            <a:xfrm rot="5400000" flipH="1">
              <a:off x="2934400" y="2173325"/>
              <a:ext cx="176400" cy="143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34" name="Google Shape;1055;p33">
              <a:extLst>
                <a:ext uri="{FF2B5EF4-FFF2-40B4-BE49-F238E27FC236}">
                  <a16:creationId xmlns:a16="http://schemas.microsoft.com/office/drawing/2014/main" id="{B3820288-654E-C34A-8EBA-64330A290E0B}"/>
                </a:ext>
              </a:extLst>
            </p:cNvPr>
            <p:cNvSpPr/>
            <p:nvPr/>
          </p:nvSpPr>
          <p:spPr>
            <a:xfrm rot="5400000" flipH="1">
              <a:off x="3096227" y="2173325"/>
              <a:ext cx="176400" cy="143400"/>
            </a:xfrm>
            <a:prstGeom prst="rect">
              <a:avLst/>
            </a:prstGeom>
            <a:solidFill>
              <a:schemeClr val="bg2">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35" name="Google Shape;1056;p33">
              <a:extLst>
                <a:ext uri="{FF2B5EF4-FFF2-40B4-BE49-F238E27FC236}">
                  <a16:creationId xmlns:a16="http://schemas.microsoft.com/office/drawing/2014/main" id="{01765478-A813-F24A-920D-6F8F0323FD4A}"/>
                </a:ext>
              </a:extLst>
            </p:cNvPr>
            <p:cNvSpPr/>
            <p:nvPr/>
          </p:nvSpPr>
          <p:spPr>
            <a:xfrm rot="5400000" flipH="1">
              <a:off x="3258054" y="2173325"/>
              <a:ext cx="176400" cy="143400"/>
            </a:xfrm>
            <a:prstGeom prst="rect">
              <a:avLst/>
            </a:prstGeom>
            <a:solidFill>
              <a:schemeClr val="bg2">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36" name="Google Shape;1057;p33">
              <a:extLst>
                <a:ext uri="{FF2B5EF4-FFF2-40B4-BE49-F238E27FC236}">
                  <a16:creationId xmlns:a16="http://schemas.microsoft.com/office/drawing/2014/main" id="{6DEC9A5B-94CA-2C43-8024-75B42345AE79}"/>
                </a:ext>
              </a:extLst>
            </p:cNvPr>
            <p:cNvSpPr/>
            <p:nvPr/>
          </p:nvSpPr>
          <p:spPr>
            <a:xfrm rot="5400000" flipH="1">
              <a:off x="3419881" y="2173325"/>
              <a:ext cx="176400" cy="143400"/>
            </a:xfrm>
            <a:prstGeom prst="rect">
              <a:avLst/>
            </a:prstGeom>
            <a:solidFill>
              <a:schemeClr val="bg2">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37" name="Google Shape;1058;p33">
              <a:extLst>
                <a:ext uri="{FF2B5EF4-FFF2-40B4-BE49-F238E27FC236}">
                  <a16:creationId xmlns:a16="http://schemas.microsoft.com/office/drawing/2014/main" id="{0B88714A-79C3-A640-882E-607AB60D6E6B}"/>
                </a:ext>
              </a:extLst>
            </p:cNvPr>
            <p:cNvSpPr/>
            <p:nvPr/>
          </p:nvSpPr>
          <p:spPr>
            <a:xfrm rot="5400000" flipH="1">
              <a:off x="3581696" y="2173325"/>
              <a:ext cx="176400" cy="143400"/>
            </a:xfrm>
            <a:prstGeom prst="rect">
              <a:avLst/>
            </a:prstGeom>
            <a:solidFill>
              <a:schemeClr val="bg2">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38" name="Google Shape;1059;p33">
              <a:extLst>
                <a:ext uri="{FF2B5EF4-FFF2-40B4-BE49-F238E27FC236}">
                  <a16:creationId xmlns:a16="http://schemas.microsoft.com/office/drawing/2014/main" id="{72323C2E-D0EB-6C4C-8632-D3BC5058BF8F}"/>
                </a:ext>
              </a:extLst>
            </p:cNvPr>
            <p:cNvSpPr/>
            <p:nvPr/>
          </p:nvSpPr>
          <p:spPr>
            <a:xfrm rot="5400000" flipH="1">
              <a:off x="3743524" y="2173325"/>
              <a:ext cx="176400" cy="143400"/>
            </a:xfrm>
            <a:prstGeom prst="rect">
              <a:avLst/>
            </a:prstGeom>
            <a:solidFill>
              <a:schemeClr val="bg1">
                <a:lumMod val="9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39" name="Google Shape;1060;p33">
              <a:extLst>
                <a:ext uri="{FF2B5EF4-FFF2-40B4-BE49-F238E27FC236}">
                  <a16:creationId xmlns:a16="http://schemas.microsoft.com/office/drawing/2014/main" id="{B9EA0DCA-581C-F14A-9CB3-D50F126E7FBF}"/>
                </a:ext>
              </a:extLst>
            </p:cNvPr>
            <p:cNvSpPr/>
            <p:nvPr/>
          </p:nvSpPr>
          <p:spPr>
            <a:xfrm rot="5400000" flipH="1">
              <a:off x="3905351" y="2173325"/>
              <a:ext cx="176400" cy="14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grpSp>
      <p:grpSp>
        <p:nvGrpSpPr>
          <p:cNvPr id="40" name="Google Shape;1061;p33">
            <a:extLst>
              <a:ext uri="{FF2B5EF4-FFF2-40B4-BE49-F238E27FC236}">
                <a16:creationId xmlns:a16="http://schemas.microsoft.com/office/drawing/2014/main" id="{95257DDD-C00B-8C45-8FBC-DC6DD1548CF7}"/>
              </a:ext>
            </a:extLst>
          </p:cNvPr>
          <p:cNvGrpSpPr/>
          <p:nvPr/>
        </p:nvGrpSpPr>
        <p:grpSpPr>
          <a:xfrm>
            <a:off x="3581297" y="4303503"/>
            <a:ext cx="1599832" cy="176400"/>
            <a:chOff x="511844" y="3438275"/>
            <a:chExt cx="1599832" cy="176400"/>
          </a:xfrm>
        </p:grpSpPr>
        <p:sp>
          <p:nvSpPr>
            <p:cNvPr id="41" name="Google Shape;1062;p33">
              <a:extLst>
                <a:ext uri="{FF2B5EF4-FFF2-40B4-BE49-F238E27FC236}">
                  <a16:creationId xmlns:a16="http://schemas.microsoft.com/office/drawing/2014/main" id="{EC315C36-0207-0A4E-8201-88F22C53BE74}"/>
                </a:ext>
              </a:extLst>
            </p:cNvPr>
            <p:cNvSpPr/>
            <p:nvPr/>
          </p:nvSpPr>
          <p:spPr>
            <a:xfrm rot="5400000" flipH="1">
              <a:off x="495344" y="3454775"/>
              <a:ext cx="176400" cy="143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42" name="Google Shape;1063;p33">
              <a:extLst>
                <a:ext uri="{FF2B5EF4-FFF2-40B4-BE49-F238E27FC236}">
                  <a16:creationId xmlns:a16="http://schemas.microsoft.com/office/drawing/2014/main" id="{E78FA36B-DA26-5A4C-A30D-D1BFEDFC276D}"/>
                </a:ext>
              </a:extLst>
            </p:cNvPr>
            <p:cNvSpPr/>
            <p:nvPr/>
          </p:nvSpPr>
          <p:spPr>
            <a:xfrm rot="5400000" flipH="1">
              <a:off x="657171" y="3454775"/>
              <a:ext cx="176400" cy="143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43" name="Google Shape;1064;p33">
              <a:extLst>
                <a:ext uri="{FF2B5EF4-FFF2-40B4-BE49-F238E27FC236}">
                  <a16:creationId xmlns:a16="http://schemas.microsoft.com/office/drawing/2014/main" id="{55B3B9DE-6BF5-AB44-B6E0-B7F4C00F15A9}"/>
                </a:ext>
              </a:extLst>
            </p:cNvPr>
            <p:cNvSpPr/>
            <p:nvPr/>
          </p:nvSpPr>
          <p:spPr>
            <a:xfrm rot="5400000" flipH="1">
              <a:off x="818998" y="3454775"/>
              <a:ext cx="176400" cy="143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44" name="Google Shape;1065;p33">
              <a:extLst>
                <a:ext uri="{FF2B5EF4-FFF2-40B4-BE49-F238E27FC236}">
                  <a16:creationId xmlns:a16="http://schemas.microsoft.com/office/drawing/2014/main" id="{329AD1D6-BAEE-BD47-AA7A-6452DD0C12E6}"/>
                </a:ext>
              </a:extLst>
            </p:cNvPr>
            <p:cNvSpPr/>
            <p:nvPr/>
          </p:nvSpPr>
          <p:spPr>
            <a:xfrm rot="5400000" flipH="1">
              <a:off x="980825" y="3454775"/>
              <a:ext cx="176400" cy="143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dirty="0">
                <a:latin typeface="Roboto"/>
                <a:ea typeface="Roboto"/>
                <a:cs typeface="Roboto"/>
                <a:sym typeface="Roboto"/>
              </a:endParaRPr>
            </a:p>
          </p:txBody>
        </p:sp>
        <p:sp>
          <p:nvSpPr>
            <p:cNvPr id="45" name="Google Shape;1066;p33">
              <a:extLst>
                <a:ext uri="{FF2B5EF4-FFF2-40B4-BE49-F238E27FC236}">
                  <a16:creationId xmlns:a16="http://schemas.microsoft.com/office/drawing/2014/main" id="{9DC89110-0351-CE46-BBC9-A8EE0324897C}"/>
                </a:ext>
              </a:extLst>
            </p:cNvPr>
            <p:cNvSpPr/>
            <p:nvPr/>
          </p:nvSpPr>
          <p:spPr>
            <a:xfrm rot="5400000" flipH="1">
              <a:off x="1142652" y="3454775"/>
              <a:ext cx="176400" cy="143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46" name="Google Shape;1067;p33">
              <a:extLst>
                <a:ext uri="{FF2B5EF4-FFF2-40B4-BE49-F238E27FC236}">
                  <a16:creationId xmlns:a16="http://schemas.microsoft.com/office/drawing/2014/main" id="{24E3506C-B43B-0545-B04C-D96299C533A5}"/>
                </a:ext>
              </a:extLst>
            </p:cNvPr>
            <p:cNvSpPr/>
            <p:nvPr/>
          </p:nvSpPr>
          <p:spPr>
            <a:xfrm rot="5400000" flipH="1">
              <a:off x="1304479" y="3454775"/>
              <a:ext cx="176400" cy="143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47" name="Google Shape;1068;p33">
              <a:extLst>
                <a:ext uri="{FF2B5EF4-FFF2-40B4-BE49-F238E27FC236}">
                  <a16:creationId xmlns:a16="http://schemas.microsoft.com/office/drawing/2014/main" id="{2C790B87-F84F-7C45-A5A8-2ED669FF834D}"/>
                </a:ext>
              </a:extLst>
            </p:cNvPr>
            <p:cNvSpPr/>
            <p:nvPr/>
          </p:nvSpPr>
          <p:spPr>
            <a:xfrm rot="5400000" flipH="1">
              <a:off x="1466306" y="3454775"/>
              <a:ext cx="176400" cy="143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48" name="Google Shape;1069;p33">
              <a:extLst>
                <a:ext uri="{FF2B5EF4-FFF2-40B4-BE49-F238E27FC236}">
                  <a16:creationId xmlns:a16="http://schemas.microsoft.com/office/drawing/2014/main" id="{5C5017BA-299E-DE49-826F-5F09296FA04B}"/>
                </a:ext>
              </a:extLst>
            </p:cNvPr>
            <p:cNvSpPr/>
            <p:nvPr/>
          </p:nvSpPr>
          <p:spPr>
            <a:xfrm rot="5400000" flipH="1">
              <a:off x="1628122" y="3454775"/>
              <a:ext cx="176400" cy="143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49" name="Google Shape;1070;p33">
              <a:extLst>
                <a:ext uri="{FF2B5EF4-FFF2-40B4-BE49-F238E27FC236}">
                  <a16:creationId xmlns:a16="http://schemas.microsoft.com/office/drawing/2014/main" id="{85250531-8548-B844-A0B9-2EBC75CCE795}"/>
                </a:ext>
              </a:extLst>
            </p:cNvPr>
            <p:cNvSpPr/>
            <p:nvPr/>
          </p:nvSpPr>
          <p:spPr>
            <a:xfrm rot="5400000" flipH="1">
              <a:off x="1789949" y="3454775"/>
              <a:ext cx="176400" cy="143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50" name="Google Shape;1071;p33">
              <a:extLst>
                <a:ext uri="{FF2B5EF4-FFF2-40B4-BE49-F238E27FC236}">
                  <a16:creationId xmlns:a16="http://schemas.microsoft.com/office/drawing/2014/main" id="{EB53D403-5D55-5D41-94EC-0C0CDD47D7A2}"/>
                </a:ext>
              </a:extLst>
            </p:cNvPr>
            <p:cNvSpPr/>
            <p:nvPr/>
          </p:nvSpPr>
          <p:spPr>
            <a:xfrm rot="5400000" flipH="1">
              <a:off x="1951776" y="3454775"/>
              <a:ext cx="176400" cy="14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grpSp>
      <p:grpSp>
        <p:nvGrpSpPr>
          <p:cNvPr id="51" name="Google Shape;1072;p33">
            <a:extLst>
              <a:ext uri="{FF2B5EF4-FFF2-40B4-BE49-F238E27FC236}">
                <a16:creationId xmlns:a16="http://schemas.microsoft.com/office/drawing/2014/main" id="{F0BA7F30-8B1A-394B-AFF5-7F8711A1E2A1}"/>
              </a:ext>
            </a:extLst>
          </p:cNvPr>
          <p:cNvGrpSpPr/>
          <p:nvPr/>
        </p:nvGrpSpPr>
        <p:grpSpPr>
          <a:xfrm>
            <a:off x="942642" y="4353227"/>
            <a:ext cx="1599832" cy="176400"/>
            <a:chOff x="2465419" y="3438275"/>
            <a:chExt cx="1599832" cy="176400"/>
          </a:xfrm>
        </p:grpSpPr>
        <p:sp>
          <p:nvSpPr>
            <p:cNvPr id="52" name="Google Shape;1073;p33">
              <a:extLst>
                <a:ext uri="{FF2B5EF4-FFF2-40B4-BE49-F238E27FC236}">
                  <a16:creationId xmlns:a16="http://schemas.microsoft.com/office/drawing/2014/main" id="{0F481423-DF3E-134C-88FC-1E21FEEC4F80}"/>
                </a:ext>
              </a:extLst>
            </p:cNvPr>
            <p:cNvSpPr/>
            <p:nvPr/>
          </p:nvSpPr>
          <p:spPr>
            <a:xfrm rot="5400000" flipH="1">
              <a:off x="2448919" y="3454775"/>
              <a:ext cx="176400" cy="143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53" name="Google Shape;1074;p33">
              <a:extLst>
                <a:ext uri="{FF2B5EF4-FFF2-40B4-BE49-F238E27FC236}">
                  <a16:creationId xmlns:a16="http://schemas.microsoft.com/office/drawing/2014/main" id="{67F38BDB-7AA6-C84B-8B30-8BA1EF55BBEF}"/>
                </a:ext>
              </a:extLst>
            </p:cNvPr>
            <p:cNvSpPr/>
            <p:nvPr/>
          </p:nvSpPr>
          <p:spPr>
            <a:xfrm rot="5400000" flipH="1">
              <a:off x="2610746" y="3454775"/>
              <a:ext cx="176400" cy="143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54" name="Google Shape;1075;p33">
              <a:extLst>
                <a:ext uri="{FF2B5EF4-FFF2-40B4-BE49-F238E27FC236}">
                  <a16:creationId xmlns:a16="http://schemas.microsoft.com/office/drawing/2014/main" id="{4807BBD2-B825-E340-910B-AAD575465E0D}"/>
                </a:ext>
              </a:extLst>
            </p:cNvPr>
            <p:cNvSpPr/>
            <p:nvPr/>
          </p:nvSpPr>
          <p:spPr>
            <a:xfrm rot="5400000" flipH="1">
              <a:off x="2772573" y="3454775"/>
              <a:ext cx="176400" cy="143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55" name="Google Shape;1076;p33">
              <a:extLst>
                <a:ext uri="{FF2B5EF4-FFF2-40B4-BE49-F238E27FC236}">
                  <a16:creationId xmlns:a16="http://schemas.microsoft.com/office/drawing/2014/main" id="{F5EC48E2-1BEA-1743-A0B6-B2A3D4AF6149}"/>
                </a:ext>
              </a:extLst>
            </p:cNvPr>
            <p:cNvSpPr/>
            <p:nvPr/>
          </p:nvSpPr>
          <p:spPr>
            <a:xfrm rot="5400000" flipH="1">
              <a:off x="2934400" y="3454775"/>
              <a:ext cx="176400" cy="143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56" name="Google Shape;1077;p33">
              <a:extLst>
                <a:ext uri="{FF2B5EF4-FFF2-40B4-BE49-F238E27FC236}">
                  <a16:creationId xmlns:a16="http://schemas.microsoft.com/office/drawing/2014/main" id="{21C18D25-73D4-6B40-9BBA-852D68E0A709}"/>
                </a:ext>
              </a:extLst>
            </p:cNvPr>
            <p:cNvSpPr/>
            <p:nvPr/>
          </p:nvSpPr>
          <p:spPr>
            <a:xfrm rot="5400000" flipH="1">
              <a:off x="3096227" y="3454775"/>
              <a:ext cx="176400" cy="143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57" name="Google Shape;1078;p33">
              <a:extLst>
                <a:ext uri="{FF2B5EF4-FFF2-40B4-BE49-F238E27FC236}">
                  <a16:creationId xmlns:a16="http://schemas.microsoft.com/office/drawing/2014/main" id="{1CA7E41A-CBD7-AF48-87C4-C951A66CB9F8}"/>
                </a:ext>
              </a:extLst>
            </p:cNvPr>
            <p:cNvSpPr/>
            <p:nvPr/>
          </p:nvSpPr>
          <p:spPr>
            <a:xfrm rot="5400000" flipH="1">
              <a:off x="3258054" y="3454775"/>
              <a:ext cx="176400" cy="143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58" name="Google Shape;1079;p33">
              <a:extLst>
                <a:ext uri="{FF2B5EF4-FFF2-40B4-BE49-F238E27FC236}">
                  <a16:creationId xmlns:a16="http://schemas.microsoft.com/office/drawing/2014/main" id="{DABE23D2-733D-1C47-A4EC-362187FBD33B}"/>
                </a:ext>
              </a:extLst>
            </p:cNvPr>
            <p:cNvSpPr/>
            <p:nvPr/>
          </p:nvSpPr>
          <p:spPr>
            <a:xfrm rot="5400000" flipH="1">
              <a:off x="3419881" y="3454775"/>
              <a:ext cx="176400" cy="143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59" name="Google Shape;1080;p33">
              <a:extLst>
                <a:ext uri="{FF2B5EF4-FFF2-40B4-BE49-F238E27FC236}">
                  <a16:creationId xmlns:a16="http://schemas.microsoft.com/office/drawing/2014/main" id="{F4E3750B-E0EB-D64D-A452-F91940C59F0A}"/>
                </a:ext>
              </a:extLst>
            </p:cNvPr>
            <p:cNvSpPr/>
            <p:nvPr/>
          </p:nvSpPr>
          <p:spPr>
            <a:xfrm rot="5400000" flipH="1">
              <a:off x="3581696" y="3454775"/>
              <a:ext cx="176400" cy="143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60" name="Google Shape;1081;p33">
              <a:extLst>
                <a:ext uri="{FF2B5EF4-FFF2-40B4-BE49-F238E27FC236}">
                  <a16:creationId xmlns:a16="http://schemas.microsoft.com/office/drawing/2014/main" id="{B5169F1F-F8B2-4146-830D-07FF60B2679F}"/>
                </a:ext>
              </a:extLst>
            </p:cNvPr>
            <p:cNvSpPr/>
            <p:nvPr/>
          </p:nvSpPr>
          <p:spPr>
            <a:xfrm rot="5400000" flipH="1">
              <a:off x="3743524" y="3454775"/>
              <a:ext cx="176400" cy="14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sp>
          <p:nvSpPr>
            <p:cNvPr id="61" name="Google Shape;1082;p33">
              <a:extLst>
                <a:ext uri="{FF2B5EF4-FFF2-40B4-BE49-F238E27FC236}">
                  <a16:creationId xmlns:a16="http://schemas.microsoft.com/office/drawing/2014/main" id="{2BE58EA9-542E-2841-8620-5C641EECF938}"/>
                </a:ext>
              </a:extLst>
            </p:cNvPr>
            <p:cNvSpPr/>
            <p:nvPr/>
          </p:nvSpPr>
          <p:spPr>
            <a:xfrm rot="5400000" flipH="1">
              <a:off x="3905351" y="3454775"/>
              <a:ext cx="176400" cy="14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latin typeface="Roboto"/>
                <a:ea typeface="Roboto"/>
                <a:cs typeface="Roboto"/>
                <a:sym typeface="Roboto"/>
              </a:endParaRPr>
            </a:p>
          </p:txBody>
        </p:sp>
      </p:grpSp>
      <p:pic>
        <p:nvPicPr>
          <p:cNvPr id="63" name="Picture 2" descr="Las razones definitivas para invertir en un fondo de inversiones | Cuáles  Son Tus Metas">
            <a:extLst>
              <a:ext uri="{FF2B5EF4-FFF2-40B4-BE49-F238E27FC236}">
                <a16:creationId xmlns:a16="http://schemas.microsoft.com/office/drawing/2014/main" id="{8BD36505-98F2-C94D-930B-9ECC4E3C400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76037" y="1276281"/>
            <a:ext cx="5515963" cy="3704150"/>
          </a:xfrm>
          <a:prstGeom prst="rect">
            <a:avLst/>
          </a:prstGeom>
          <a:noFill/>
          <a:extLst>
            <a:ext uri="{909E8E84-426E-40DD-AFC4-6F175D3DCCD1}">
              <a14:hiddenFill xmlns:a14="http://schemas.microsoft.com/office/drawing/2010/main">
                <a:solidFill>
                  <a:srgbClr val="FFFFFF"/>
                </a:solidFill>
              </a14:hiddenFill>
            </a:ext>
          </a:extLst>
        </p:spPr>
      </p:pic>
      <p:sp>
        <p:nvSpPr>
          <p:cNvPr id="3" name="Rectángulo 2">
            <a:extLst>
              <a:ext uri="{FF2B5EF4-FFF2-40B4-BE49-F238E27FC236}">
                <a16:creationId xmlns:a16="http://schemas.microsoft.com/office/drawing/2014/main" id="{AAB807EA-D300-C148-9375-E11E29E6BC4D}"/>
              </a:ext>
            </a:extLst>
          </p:cNvPr>
          <p:cNvSpPr/>
          <p:nvPr/>
        </p:nvSpPr>
        <p:spPr>
          <a:xfrm>
            <a:off x="-172314" y="1364974"/>
            <a:ext cx="12642610" cy="3803374"/>
          </a:xfrm>
          <a:prstGeom prst="rect">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F0CDF193-8300-AA4D-AA1C-E76FFCB7C44E}"/>
              </a:ext>
            </a:extLst>
          </p:cNvPr>
          <p:cNvSpPr txBox="1"/>
          <p:nvPr/>
        </p:nvSpPr>
        <p:spPr>
          <a:xfrm>
            <a:off x="8216348" y="4611099"/>
            <a:ext cx="1046922" cy="323165"/>
          </a:xfrm>
          <a:prstGeom prst="rect">
            <a:avLst/>
          </a:prstGeom>
          <a:noFill/>
        </p:spPr>
        <p:txBody>
          <a:bodyPr wrap="square" rtlCol="0">
            <a:spAutoFit/>
          </a:bodyPr>
          <a:lstStyle/>
          <a:p>
            <a:pPr algn="ctr"/>
            <a:r>
              <a:rPr lang="es-CO" sz="1500" dirty="0">
                <a:solidFill>
                  <a:srgbClr val="009193"/>
                </a:solidFill>
              </a:rPr>
              <a:t>Karen</a:t>
            </a:r>
          </a:p>
        </p:txBody>
      </p:sp>
      <p:sp>
        <p:nvSpPr>
          <p:cNvPr id="64" name="CuadroTexto 63">
            <a:extLst>
              <a:ext uri="{FF2B5EF4-FFF2-40B4-BE49-F238E27FC236}">
                <a16:creationId xmlns:a16="http://schemas.microsoft.com/office/drawing/2014/main" id="{AECFEDCF-36FF-AF4B-82C1-DC7CE3C2E4EA}"/>
              </a:ext>
            </a:extLst>
          </p:cNvPr>
          <p:cNvSpPr txBox="1"/>
          <p:nvPr/>
        </p:nvSpPr>
        <p:spPr>
          <a:xfrm>
            <a:off x="10515638" y="2367271"/>
            <a:ext cx="1046922" cy="323165"/>
          </a:xfrm>
          <a:prstGeom prst="rect">
            <a:avLst/>
          </a:prstGeom>
          <a:noFill/>
        </p:spPr>
        <p:txBody>
          <a:bodyPr wrap="square" rtlCol="0">
            <a:spAutoFit/>
          </a:bodyPr>
          <a:lstStyle/>
          <a:p>
            <a:pPr algn="ctr"/>
            <a:r>
              <a:rPr lang="es-CO" sz="1500" dirty="0">
                <a:solidFill>
                  <a:srgbClr val="009193"/>
                </a:solidFill>
              </a:rPr>
              <a:t>Oscar</a:t>
            </a:r>
          </a:p>
        </p:txBody>
      </p:sp>
      <p:sp>
        <p:nvSpPr>
          <p:cNvPr id="65" name="CuadroTexto 64">
            <a:extLst>
              <a:ext uri="{FF2B5EF4-FFF2-40B4-BE49-F238E27FC236}">
                <a16:creationId xmlns:a16="http://schemas.microsoft.com/office/drawing/2014/main" id="{B81CEFFF-1D45-B44D-B7EF-E957A736A03A}"/>
              </a:ext>
            </a:extLst>
          </p:cNvPr>
          <p:cNvSpPr txBox="1"/>
          <p:nvPr/>
        </p:nvSpPr>
        <p:spPr>
          <a:xfrm>
            <a:off x="7294964" y="2044106"/>
            <a:ext cx="1046922" cy="323165"/>
          </a:xfrm>
          <a:prstGeom prst="rect">
            <a:avLst/>
          </a:prstGeom>
          <a:noFill/>
        </p:spPr>
        <p:txBody>
          <a:bodyPr wrap="square" rtlCol="0">
            <a:spAutoFit/>
          </a:bodyPr>
          <a:lstStyle/>
          <a:p>
            <a:pPr algn="ctr"/>
            <a:r>
              <a:rPr lang="es-CO" sz="1500" dirty="0">
                <a:solidFill>
                  <a:srgbClr val="009193"/>
                </a:solidFill>
              </a:rPr>
              <a:t>Zach</a:t>
            </a:r>
          </a:p>
        </p:txBody>
      </p:sp>
    </p:spTree>
    <p:extLst>
      <p:ext uri="{BB962C8B-B14F-4D97-AF65-F5344CB8AC3E}">
        <p14:creationId xmlns:p14="http://schemas.microsoft.com/office/powerpoint/2010/main" val="34756386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 name="Conector recto 2">
            <a:extLst>
              <a:ext uri="{FF2B5EF4-FFF2-40B4-BE49-F238E27FC236}">
                <a16:creationId xmlns:a16="http://schemas.microsoft.com/office/drawing/2014/main" id="{B0E819A8-0E38-C247-9E19-E24E1F93AC93}"/>
              </a:ext>
            </a:extLst>
          </p:cNvPr>
          <p:cNvCxnSpPr>
            <a:cxnSpLocks/>
          </p:cNvCxnSpPr>
          <p:nvPr/>
        </p:nvCxnSpPr>
        <p:spPr>
          <a:xfrm>
            <a:off x="1765752" y="1523407"/>
            <a:ext cx="7342849"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7" name="Google Shape;178;p20">
            <a:extLst>
              <a:ext uri="{FF2B5EF4-FFF2-40B4-BE49-F238E27FC236}">
                <a16:creationId xmlns:a16="http://schemas.microsoft.com/office/drawing/2014/main" id="{9923A37F-C797-BA43-BAEE-C18642BE583B}"/>
              </a:ext>
            </a:extLst>
          </p:cNvPr>
          <p:cNvSpPr txBox="1">
            <a:spLocks/>
          </p:cNvSpPr>
          <p:nvPr/>
        </p:nvSpPr>
        <p:spPr>
          <a:xfrm>
            <a:off x="1749543" y="736649"/>
            <a:ext cx="7007858" cy="929872"/>
          </a:xfrm>
          <a:prstGeom prst="rect">
            <a:avLst/>
          </a:prstGeom>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CO" sz="1200" dirty="0"/>
              <a:t>INVEST-AIR is an innovator initiative born in the government program DS4A. The consultants who propose this project are promoting the buy of real state like one of the best investment projects where people  can spend ztheir savings. The good way to start in real state business and protect the future.</a:t>
            </a:r>
          </a:p>
          <a:p>
            <a:pPr marL="0" indent="0">
              <a:spcBef>
                <a:spcPts val="0"/>
              </a:spcBef>
              <a:buFont typeface="Arial" panose="020B0604020202020204" pitchFamily="34" charset="0"/>
              <a:buNone/>
            </a:pPr>
            <a:endParaRPr lang="es-CO" sz="1200" dirty="0"/>
          </a:p>
        </p:txBody>
      </p:sp>
      <p:pic>
        <p:nvPicPr>
          <p:cNvPr id="8" name="Google Shape;179;p20">
            <a:extLst>
              <a:ext uri="{FF2B5EF4-FFF2-40B4-BE49-F238E27FC236}">
                <a16:creationId xmlns:a16="http://schemas.microsoft.com/office/drawing/2014/main" id="{A769D53B-EC58-2349-92ED-C21648D7FD70}"/>
              </a:ext>
            </a:extLst>
          </p:cNvPr>
          <p:cNvPicPr preferRelativeResize="0"/>
          <p:nvPr/>
        </p:nvPicPr>
        <p:blipFill>
          <a:blip r:embed="rId2">
            <a:alphaModFix/>
          </a:blip>
          <a:stretch>
            <a:fillRect/>
          </a:stretch>
        </p:blipFill>
        <p:spPr>
          <a:xfrm>
            <a:off x="8475472" y="0"/>
            <a:ext cx="3720837" cy="3879550"/>
          </a:xfrm>
          <a:prstGeom prst="rect">
            <a:avLst/>
          </a:prstGeom>
          <a:noFill/>
          <a:ln>
            <a:noFill/>
          </a:ln>
        </p:spPr>
      </p:pic>
      <p:sp>
        <p:nvSpPr>
          <p:cNvPr id="20" name="Google Shape;86;p17">
            <a:extLst>
              <a:ext uri="{FF2B5EF4-FFF2-40B4-BE49-F238E27FC236}">
                <a16:creationId xmlns:a16="http://schemas.microsoft.com/office/drawing/2014/main" id="{3F42661C-DA4D-3F48-B56A-78E640D53331}"/>
              </a:ext>
            </a:extLst>
          </p:cNvPr>
          <p:cNvSpPr txBox="1">
            <a:spLocks/>
          </p:cNvSpPr>
          <p:nvPr/>
        </p:nvSpPr>
        <p:spPr>
          <a:xfrm>
            <a:off x="203471" y="197773"/>
            <a:ext cx="2454579" cy="724494"/>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s-CO" sz="3000" dirty="0">
                <a:solidFill>
                  <a:srgbClr val="009193"/>
                </a:solidFill>
                <a:latin typeface="Aharoni" panose="02010803020104030203" pitchFamily="2" charset="-79"/>
                <a:ea typeface="Hiragino Kaku Gothic Std W8" panose="020B0800000000000000" pitchFamily="34" charset="-128"/>
                <a:cs typeface="Aharoni" panose="02010803020104030203" pitchFamily="2" charset="-79"/>
              </a:rPr>
              <a:t>INVEST-AIR</a:t>
            </a:r>
          </a:p>
        </p:txBody>
      </p:sp>
      <p:sp>
        <p:nvSpPr>
          <p:cNvPr id="44" name="Google Shape;542;p26">
            <a:extLst>
              <a:ext uri="{FF2B5EF4-FFF2-40B4-BE49-F238E27FC236}">
                <a16:creationId xmlns:a16="http://schemas.microsoft.com/office/drawing/2014/main" id="{4D93773D-AAE3-664E-A15F-2D312AEA6A6B}"/>
              </a:ext>
            </a:extLst>
          </p:cNvPr>
          <p:cNvSpPr/>
          <p:nvPr/>
        </p:nvSpPr>
        <p:spPr>
          <a:xfrm>
            <a:off x="902520" y="3115318"/>
            <a:ext cx="3193149" cy="2649731"/>
          </a:xfrm>
          <a:prstGeom prst="roundRect">
            <a:avLst>
              <a:gd name="adj" fmla="val 7339"/>
            </a:avLst>
          </a:prstGeom>
          <a:solidFill>
            <a:schemeClr val="lt1"/>
          </a:solidFill>
          <a:ln w="19050" cap="flat" cmpd="sng">
            <a:solidFill>
              <a:srgbClr val="A4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544;p26">
            <a:extLst>
              <a:ext uri="{FF2B5EF4-FFF2-40B4-BE49-F238E27FC236}">
                <a16:creationId xmlns:a16="http://schemas.microsoft.com/office/drawing/2014/main" id="{5951BA55-B2C2-9F4A-8D61-9B31FD74311C}"/>
              </a:ext>
            </a:extLst>
          </p:cNvPr>
          <p:cNvSpPr txBox="1"/>
          <p:nvPr/>
        </p:nvSpPr>
        <p:spPr>
          <a:xfrm>
            <a:off x="926944" y="4262132"/>
            <a:ext cx="1568202" cy="199334"/>
          </a:xfrm>
          <a:prstGeom prst="rect">
            <a:avLst/>
          </a:prstGeom>
          <a:noFill/>
          <a:ln>
            <a:noFill/>
          </a:ln>
        </p:spPr>
        <p:txBody>
          <a:bodyPr spcFirstLastPara="1" wrap="square" lIns="182875" tIns="0" rIns="182875" bIns="0" anchor="ctr" anchorCtr="0">
            <a:noAutofit/>
          </a:bodyPr>
          <a:lstStyle/>
          <a:p>
            <a:pPr marL="0" lvl="0" indent="0" algn="ctr" rtl="0">
              <a:spcBef>
                <a:spcPts val="0"/>
              </a:spcBef>
              <a:spcAft>
                <a:spcPts val="0"/>
              </a:spcAft>
              <a:buNone/>
            </a:pPr>
            <a:r>
              <a:rPr lang="en" sz="1600" b="1" dirty="0">
                <a:latin typeface="Fira Sans Extra Condensed"/>
                <a:ea typeface="Fira Sans Extra Condensed"/>
                <a:cs typeface="Fira Sans Extra Condensed"/>
                <a:sym typeface="Fira Sans Extra Condensed"/>
              </a:rPr>
              <a:t>Description</a:t>
            </a:r>
            <a:endParaRPr sz="1600" b="1" dirty="0">
              <a:latin typeface="Fira Sans Extra Condensed"/>
              <a:ea typeface="Fira Sans Extra Condensed"/>
              <a:cs typeface="Fira Sans Extra Condensed"/>
              <a:sym typeface="Fira Sans Extra Condensed"/>
            </a:endParaRPr>
          </a:p>
        </p:txBody>
      </p:sp>
      <p:sp>
        <p:nvSpPr>
          <p:cNvPr id="46" name="Google Shape;545;p26">
            <a:extLst>
              <a:ext uri="{FF2B5EF4-FFF2-40B4-BE49-F238E27FC236}">
                <a16:creationId xmlns:a16="http://schemas.microsoft.com/office/drawing/2014/main" id="{73C62317-5CDD-2A4E-9999-DF1A38C23440}"/>
              </a:ext>
            </a:extLst>
          </p:cNvPr>
          <p:cNvSpPr txBox="1"/>
          <p:nvPr/>
        </p:nvSpPr>
        <p:spPr>
          <a:xfrm>
            <a:off x="836908" y="4791728"/>
            <a:ext cx="1736480" cy="559454"/>
          </a:xfrm>
          <a:prstGeom prst="rect">
            <a:avLst/>
          </a:prstGeom>
          <a:noFill/>
          <a:ln>
            <a:noFill/>
          </a:ln>
        </p:spPr>
        <p:txBody>
          <a:bodyPr spcFirstLastPara="1" wrap="square" lIns="182875" tIns="0" rIns="182875" bIns="0" anchor="ctr" anchorCtr="0">
            <a:noAutofit/>
          </a:bodyPr>
          <a:lstStyle/>
          <a:p>
            <a:pPr lvl="0" algn="ctr">
              <a:lnSpc>
                <a:spcPct val="115000"/>
              </a:lnSpc>
            </a:pPr>
            <a:r>
              <a:rPr lang="es-CO" sz="1200" dirty="0">
                <a:solidFill>
                  <a:srgbClr val="000000"/>
                </a:solidFill>
                <a:latin typeface="Roboto"/>
                <a:ea typeface="Roboto"/>
                <a:cs typeface="Roboto"/>
                <a:sym typeface="Roboto"/>
              </a:rPr>
              <a:t>how is the behaviour in AirBnbn business depending on the property that adqueres?</a:t>
            </a:r>
            <a:endParaRPr sz="1200" dirty="0">
              <a:latin typeface="Roboto"/>
              <a:ea typeface="Roboto"/>
              <a:cs typeface="Roboto"/>
              <a:sym typeface="Roboto"/>
            </a:endParaRPr>
          </a:p>
        </p:txBody>
      </p:sp>
      <p:sp>
        <p:nvSpPr>
          <p:cNvPr id="47" name="Google Shape;546;p26">
            <a:extLst>
              <a:ext uri="{FF2B5EF4-FFF2-40B4-BE49-F238E27FC236}">
                <a16:creationId xmlns:a16="http://schemas.microsoft.com/office/drawing/2014/main" id="{A6244659-C405-DB40-AED1-C361CCF1E601}"/>
              </a:ext>
            </a:extLst>
          </p:cNvPr>
          <p:cNvSpPr txBox="1"/>
          <p:nvPr/>
        </p:nvSpPr>
        <p:spPr>
          <a:xfrm>
            <a:off x="2499094" y="4232593"/>
            <a:ext cx="1458391" cy="243911"/>
          </a:xfrm>
          <a:prstGeom prst="rect">
            <a:avLst/>
          </a:prstGeom>
          <a:noFill/>
          <a:ln>
            <a:noFill/>
          </a:ln>
        </p:spPr>
        <p:txBody>
          <a:bodyPr spcFirstLastPara="1" wrap="square" lIns="182875" tIns="0" rIns="182875" bIns="0" anchor="ctr" anchorCtr="0">
            <a:noAutofit/>
          </a:bodyPr>
          <a:lstStyle/>
          <a:p>
            <a:pPr marL="0" lvl="0" indent="0" algn="ctr" rtl="0">
              <a:spcBef>
                <a:spcPts val="0"/>
              </a:spcBef>
              <a:spcAft>
                <a:spcPts val="0"/>
              </a:spcAft>
              <a:buNone/>
            </a:pPr>
            <a:r>
              <a:rPr lang="en" sz="1600" b="1" dirty="0">
                <a:latin typeface="Fira Sans Extra Condensed"/>
                <a:ea typeface="Fira Sans Extra Condensed"/>
                <a:cs typeface="Fira Sans Extra Condensed"/>
                <a:sym typeface="Fira Sans Extra Condensed"/>
              </a:rPr>
              <a:t>Data Quality</a:t>
            </a:r>
            <a:endParaRPr sz="1600" b="1" dirty="0">
              <a:latin typeface="Fira Sans Extra Condensed"/>
              <a:ea typeface="Fira Sans Extra Condensed"/>
              <a:cs typeface="Fira Sans Extra Condensed"/>
              <a:sym typeface="Fira Sans Extra Condensed"/>
            </a:endParaRPr>
          </a:p>
        </p:txBody>
      </p:sp>
      <p:sp>
        <p:nvSpPr>
          <p:cNvPr id="48" name="Google Shape;547;p26">
            <a:extLst>
              <a:ext uri="{FF2B5EF4-FFF2-40B4-BE49-F238E27FC236}">
                <a16:creationId xmlns:a16="http://schemas.microsoft.com/office/drawing/2014/main" id="{20B10DE2-FC5D-A14E-A5AD-1599633F0F11}"/>
              </a:ext>
            </a:extLst>
          </p:cNvPr>
          <p:cNvSpPr txBox="1"/>
          <p:nvPr/>
        </p:nvSpPr>
        <p:spPr>
          <a:xfrm>
            <a:off x="2412128" y="4604095"/>
            <a:ext cx="1608491" cy="559454"/>
          </a:xfrm>
          <a:prstGeom prst="rect">
            <a:avLst/>
          </a:prstGeom>
          <a:noFill/>
          <a:ln>
            <a:noFill/>
          </a:ln>
        </p:spPr>
        <p:txBody>
          <a:bodyPr spcFirstLastPara="1" wrap="square" lIns="182875" tIns="0" rIns="182875" bIns="0" anchor="ctr" anchorCtr="0">
            <a:noAutofit/>
          </a:bodyPr>
          <a:lstStyle/>
          <a:p>
            <a:pPr marL="0" lvl="0" indent="0" algn="ctr" rtl="0">
              <a:lnSpc>
                <a:spcPct val="115000"/>
              </a:lnSpc>
              <a:spcBef>
                <a:spcPts val="0"/>
              </a:spcBef>
              <a:spcAft>
                <a:spcPts val="0"/>
              </a:spcAft>
              <a:buNone/>
            </a:pPr>
            <a:r>
              <a:rPr lang="es-ES" sz="1200" dirty="0" err="1">
                <a:solidFill>
                  <a:srgbClr val="000000"/>
                </a:solidFill>
                <a:latin typeface="Roboto"/>
                <a:ea typeface="Roboto"/>
                <a:cs typeface="Roboto"/>
                <a:sym typeface="Roboto"/>
              </a:rPr>
              <a:t>Focus</a:t>
            </a:r>
            <a:r>
              <a:rPr lang="es-ES" sz="1200" dirty="0">
                <a:solidFill>
                  <a:srgbClr val="000000"/>
                </a:solidFill>
                <a:latin typeface="Roboto"/>
                <a:ea typeface="Roboto"/>
                <a:cs typeface="Roboto"/>
                <a:sym typeface="Roboto"/>
              </a:rPr>
              <a:t>: </a:t>
            </a:r>
            <a:r>
              <a:rPr lang="es-ES" sz="1200" dirty="0" err="1">
                <a:solidFill>
                  <a:srgbClr val="000000"/>
                </a:solidFill>
                <a:latin typeface="Roboto"/>
                <a:ea typeface="Roboto"/>
                <a:cs typeface="Roboto"/>
                <a:sym typeface="Roboto"/>
              </a:rPr>
              <a:t>Prices</a:t>
            </a:r>
            <a:r>
              <a:rPr lang="es-ES" sz="1200" dirty="0">
                <a:solidFill>
                  <a:srgbClr val="000000"/>
                </a:solidFill>
                <a:latin typeface="Roboto"/>
                <a:ea typeface="Roboto"/>
                <a:cs typeface="Roboto"/>
                <a:sym typeface="Roboto"/>
              </a:rPr>
              <a:t> of </a:t>
            </a:r>
            <a:r>
              <a:rPr lang="es-ES" sz="1200" dirty="0" err="1">
                <a:solidFill>
                  <a:srgbClr val="000000"/>
                </a:solidFill>
                <a:latin typeface="Roboto"/>
                <a:ea typeface="Roboto"/>
                <a:cs typeface="Roboto"/>
                <a:sym typeface="Roboto"/>
              </a:rPr>
              <a:t>rent</a:t>
            </a:r>
            <a:r>
              <a:rPr lang="es-ES" sz="1200" dirty="0">
                <a:solidFill>
                  <a:srgbClr val="000000"/>
                </a:solidFill>
                <a:latin typeface="Roboto"/>
                <a:ea typeface="Roboto"/>
                <a:cs typeface="Roboto"/>
                <a:sym typeface="Roboto"/>
              </a:rPr>
              <a:t>, </a:t>
            </a:r>
            <a:r>
              <a:rPr lang="es-ES" sz="1200" dirty="0" err="1">
                <a:solidFill>
                  <a:srgbClr val="000000"/>
                </a:solidFill>
                <a:latin typeface="Roboto"/>
                <a:ea typeface="Roboto"/>
                <a:cs typeface="Roboto"/>
                <a:sym typeface="Roboto"/>
              </a:rPr>
              <a:t>property</a:t>
            </a:r>
            <a:r>
              <a:rPr lang="es-ES" sz="1200" dirty="0">
                <a:solidFill>
                  <a:srgbClr val="000000"/>
                </a:solidFill>
                <a:latin typeface="Roboto"/>
                <a:ea typeface="Roboto"/>
                <a:cs typeface="Roboto"/>
                <a:sym typeface="Roboto"/>
              </a:rPr>
              <a:t> </a:t>
            </a:r>
            <a:r>
              <a:rPr lang="es-ES" sz="1200" dirty="0" err="1">
                <a:solidFill>
                  <a:srgbClr val="000000"/>
                </a:solidFill>
                <a:latin typeface="Roboto"/>
                <a:ea typeface="Roboto"/>
                <a:cs typeface="Roboto"/>
                <a:sym typeface="Roboto"/>
              </a:rPr>
              <a:t>type</a:t>
            </a:r>
            <a:r>
              <a:rPr lang="es-ES" sz="1200" dirty="0">
                <a:solidFill>
                  <a:srgbClr val="000000"/>
                </a:solidFill>
                <a:latin typeface="Roboto"/>
                <a:ea typeface="Roboto"/>
                <a:cs typeface="Roboto"/>
                <a:sym typeface="Roboto"/>
              </a:rPr>
              <a:t>, geo-</a:t>
            </a:r>
            <a:r>
              <a:rPr lang="es-ES" sz="1200" dirty="0" err="1">
                <a:solidFill>
                  <a:srgbClr val="000000"/>
                </a:solidFill>
                <a:latin typeface="Roboto"/>
                <a:ea typeface="Roboto"/>
                <a:cs typeface="Roboto"/>
                <a:sym typeface="Roboto"/>
              </a:rPr>
              <a:t>localization</a:t>
            </a:r>
            <a:endParaRPr sz="1200" dirty="0">
              <a:solidFill>
                <a:srgbClr val="000000"/>
              </a:solidFill>
              <a:latin typeface="Roboto"/>
              <a:ea typeface="Roboto"/>
              <a:cs typeface="Roboto"/>
              <a:sym typeface="Roboto"/>
            </a:endParaRPr>
          </a:p>
        </p:txBody>
      </p:sp>
      <p:sp>
        <p:nvSpPr>
          <p:cNvPr id="49" name="Google Shape;552;p26">
            <a:extLst>
              <a:ext uri="{FF2B5EF4-FFF2-40B4-BE49-F238E27FC236}">
                <a16:creationId xmlns:a16="http://schemas.microsoft.com/office/drawing/2014/main" id="{00FB1C6F-9B2A-6D46-A85E-3B9480B3A421}"/>
              </a:ext>
            </a:extLst>
          </p:cNvPr>
          <p:cNvSpPr/>
          <p:nvPr/>
        </p:nvSpPr>
        <p:spPr>
          <a:xfrm>
            <a:off x="1304420" y="2753806"/>
            <a:ext cx="2537937" cy="439173"/>
          </a:xfrm>
          <a:prstGeom prst="roundRect">
            <a:avLst>
              <a:gd name="adj" fmla="val 50000"/>
            </a:avLst>
          </a:prstGeom>
          <a:solidFill>
            <a:srgbClr val="A4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53;p26">
            <a:extLst>
              <a:ext uri="{FF2B5EF4-FFF2-40B4-BE49-F238E27FC236}">
                <a16:creationId xmlns:a16="http://schemas.microsoft.com/office/drawing/2014/main" id="{D4096D41-5D83-B141-82F4-897C426F7B77}"/>
              </a:ext>
            </a:extLst>
          </p:cNvPr>
          <p:cNvSpPr txBox="1"/>
          <p:nvPr/>
        </p:nvSpPr>
        <p:spPr>
          <a:xfrm>
            <a:off x="1725620" y="2885056"/>
            <a:ext cx="1851175" cy="243911"/>
          </a:xfrm>
          <a:prstGeom prst="rect">
            <a:avLst/>
          </a:prstGeom>
          <a:noFill/>
          <a:ln>
            <a:noFill/>
          </a:ln>
        </p:spPr>
        <p:txBody>
          <a:bodyPr spcFirstLastPara="1" wrap="square" lIns="182875" tIns="0" rIns="182875" bIns="0" anchor="ctr" anchorCtr="0">
            <a:noAutofit/>
          </a:bodyPr>
          <a:lstStyle/>
          <a:p>
            <a:pPr marL="0" lvl="0" indent="0" algn="ctr" rtl="0">
              <a:spcBef>
                <a:spcPts val="0"/>
              </a:spcBef>
              <a:spcAft>
                <a:spcPts val="0"/>
              </a:spcAft>
              <a:buNone/>
            </a:pPr>
            <a:r>
              <a:rPr lang="en" sz="1600" b="1" dirty="0" err="1">
                <a:solidFill>
                  <a:schemeClr val="bg1"/>
                </a:solidFill>
                <a:latin typeface="Fira Sans Extra Condensed"/>
                <a:ea typeface="Fira Sans Extra Condensed"/>
                <a:cs typeface="Fira Sans Extra Condensed"/>
                <a:sym typeface="Fira Sans Extra Condensed"/>
              </a:rPr>
              <a:t>AirBnB</a:t>
            </a:r>
            <a:r>
              <a:rPr lang="en" sz="1600" b="1" dirty="0">
                <a:solidFill>
                  <a:schemeClr val="bg1"/>
                </a:solidFill>
                <a:latin typeface="Fira Sans Extra Condensed"/>
                <a:ea typeface="Fira Sans Extra Condensed"/>
                <a:cs typeface="Fira Sans Extra Condensed"/>
                <a:sym typeface="Fira Sans Extra Condensed"/>
              </a:rPr>
              <a:t> Data</a:t>
            </a:r>
            <a:endParaRPr sz="1600" b="1" dirty="0">
              <a:solidFill>
                <a:schemeClr val="bg1"/>
              </a:solidFill>
              <a:latin typeface="Fira Sans Extra Condensed"/>
              <a:ea typeface="Fira Sans Extra Condensed"/>
              <a:cs typeface="Fira Sans Extra Condensed"/>
              <a:sym typeface="Fira Sans Extra Condensed"/>
            </a:endParaRPr>
          </a:p>
        </p:txBody>
      </p:sp>
      <p:sp>
        <p:nvSpPr>
          <p:cNvPr id="51" name="Google Shape;554;p26">
            <a:extLst>
              <a:ext uri="{FF2B5EF4-FFF2-40B4-BE49-F238E27FC236}">
                <a16:creationId xmlns:a16="http://schemas.microsoft.com/office/drawing/2014/main" id="{47F43748-E0B8-0D4F-AEE6-CA1B2BB79727}"/>
              </a:ext>
            </a:extLst>
          </p:cNvPr>
          <p:cNvSpPr/>
          <p:nvPr/>
        </p:nvSpPr>
        <p:spPr>
          <a:xfrm>
            <a:off x="1436130" y="3404110"/>
            <a:ext cx="670080" cy="673833"/>
          </a:xfrm>
          <a:prstGeom prst="ellipse">
            <a:avLst/>
          </a:prstGeom>
          <a:solidFill>
            <a:srgbClr val="A4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55;p26">
            <a:extLst>
              <a:ext uri="{FF2B5EF4-FFF2-40B4-BE49-F238E27FC236}">
                <a16:creationId xmlns:a16="http://schemas.microsoft.com/office/drawing/2014/main" id="{41ABAD16-13FB-6940-90E3-D1CCED6829F1}"/>
              </a:ext>
            </a:extLst>
          </p:cNvPr>
          <p:cNvSpPr/>
          <p:nvPr/>
        </p:nvSpPr>
        <p:spPr>
          <a:xfrm>
            <a:off x="2860846" y="3388183"/>
            <a:ext cx="670080" cy="673833"/>
          </a:xfrm>
          <a:prstGeom prst="ellipse">
            <a:avLst/>
          </a:prstGeom>
          <a:solidFill>
            <a:srgbClr val="A4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56;p26">
            <a:extLst>
              <a:ext uri="{FF2B5EF4-FFF2-40B4-BE49-F238E27FC236}">
                <a16:creationId xmlns:a16="http://schemas.microsoft.com/office/drawing/2014/main" id="{40E2CE61-49EA-1B47-9486-99A7AAE0957E}"/>
              </a:ext>
            </a:extLst>
          </p:cNvPr>
          <p:cNvSpPr/>
          <p:nvPr/>
        </p:nvSpPr>
        <p:spPr>
          <a:xfrm>
            <a:off x="2290660" y="3667385"/>
            <a:ext cx="403301" cy="147284"/>
          </a:xfrm>
          <a:prstGeom prst="leftRightArrow">
            <a:avLst>
              <a:gd name="adj1" fmla="val 50000"/>
              <a:gd name="adj2" fmla="val 50000"/>
            </a:avLst>
          </a:prstGeom>
          <a:solidFill>
            <a:srgbClr val="A40000"/>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 name="Google Shape;557;p26">
            <a:extLst>
              <a:ext uri="{FF2B5EF4-FFF2-40B4-BE49-F238E27FC236}">
                <a16:creationId xmlns:a16="http://schemas.microsoft.com/office/drawing/2014/main" id="{C858AA98-6E56-404C-B713-35E741803D4F}"/>
              </a:ext>
            </a:extLst>
          </p:cNvPr>
          <p:cNvGrpSpPr/>
          <p:nvPr/>
        </p:nvGrpSpPr>
        <p:grpSpPr>
          <a:xfrm>
            <a:off x="3057314" y="3607331"/>
            <a:ext cx="341949" cy="312782"/>
            <a:chOff x="-3771675" y="3971775"/>
            <a:chExt cx="291300" cy="292025"/>
          </a:xfrm>
        </p:grpSpPr>
        <p:sp>
          <p:nvSpPr>
            <p:cNvPr id="55" name="Google Shape;558;p26">
              <a:extLst>
                <a:ext uri="{FF2B5EF4-FFF2-40B4-BE49-F238E27FC236}">
                  <a16:creationId xmlns:a16="http://schemas.microsoft.com/office/drawing/2014/main" id="{28710588-CAF2-354A-A1FB-33BBE2EF6824}"/>
                </a:ext>
              </a:extLst>
            </p:cNvPr>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59;p26">
              <a:extLst>
                <a:ext uri="{FF2B5EF4-FFF2-40B4-BE49-F238E27FC236}">
                  <a16:creationId xmlns:a16="http://schemas.microsoft.com/office/drawing/2014/main" id="{1ADF54E7-9BC2-B942-A305-BD947A79CAA8}"/>
                </a:ext>
              </a:extLst>
            </p:cNvPr>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60;p26">
              <a:extLst>
                <a:ext uri="{FF2B5EF4-FFF2-40B4-BE49-F238E27FC236}">
                  <a16:creationId xmlns:a16="http://schemas.microsoft.com/office/drawing/2014/main" id="{583BD5C2-CF26-9645-9393-419BA08C51B6}"/>
                </a:ext>
              </a:extLst>
            </p:cNvPr>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61;p26">
              <a:extLst>
                <a:ext uri="{FF2B5EF4-FFF2-40B4-BE49-F238E27FC236}">
                  <a16:creationId xmlns:a16="http://schemas.microsoft.com/office/drawing/2014/main" id="{04E086C7-A5AB-5145-988A-EDDC970EB534}"/>
                </a:ext>
              </a:extLst>
            </p:cNvPr>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62;p26">
              <a:extLst>
                <a:ext uri="{FF2B5EF4-FFF2-40B4-BE49-F238E27FC236}">
                  <a16:creationId xmlns:a16="http://schemas.microsoft.com/office/drawing/2014/main" id="{D8ECB0A7-5883-BA44-9B6E-B1B611B734DF}"/>
                </a:ext>
              </a:extLst>
            </p:cNvPr>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563;p26">
            <a:extLst>
              <a:ext uri="{FF2B5EF4-FFF2-40B4-BE49-F238E27FC236}">
                <a16:creationId xmlns:a16="http://schemas.microsoft.com/office/drawing/2014/main" id="{92A33788-5F45-0A44-9BC5-58B463F1F3F1}"/>
              </a:ext>
            </a:extLst>
          </p:cNvPr>
          <p:cNvGrpSpPr/>
          <p:nvPr/>
        </p:nvGrpSpPr>
        <p:grpSpPr>
          <a:xfrm>
            <a:off x="1609708" y="3587050"/>
            <a:ext cx="306813" cy="312874"/>
            <a:chOff x="2423775" y="3226875"/>
            <a:chExt cx="259925" cy="295000"/>
          </a:xfrm>
        </p:grpSpPr>
        <p:sp>
          <p:nvSpPr>
            <p:cNvPr id="61" name="Google Shape;564;p26">
              <a:extLst>
                <a:ext uri="{FF2B5EF4-FFF2-40B4-BE49-F238E27FC236}">
                  <a16:creationId xmlns:a16="http://schemas.microsoft.com/office/drawing/2014/main" id="{A2F5E801-373E-2941-B754-00286201CBBD}"/>
                </a:ext>
              </a:extLst>
            </p:cNvPr>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565;p26">
              <a:extLst>
                <a:ext uri="{FF2B5EF4-FFF2-40B4-BE49-F238E27FC236}">
                  <a16:creationId xmlns:a16="http://schemas.microsoft.com/office/drawing/2014/main" id="{B77C2BCD-E0D6-B841-B6EC-17E61AB16A1A}"/>
                </a:ext>
              </a:extLst>
            </p:cNvPr>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566;p26">
              <a:extLst>
                <a:ext uri="{FF2B5EF4-FFF2-40B4-BE49-F238E27FC236}">
                  <a16:creationId xmlns:a16="http://schemas.microsoft.com/office/drawing/2014/main" id="{02C70791-42E0-0543-A45C-D031DB0B2069}"/>
                </a:ext>
              </a:extLst>
            </p:cNvPr>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Google Shape;542;p26">
            <a:extLst>
              <a:ext uri="{FF2B5EF4-FFF2-40B4-BE49-F238E27FC236}">
                <a16:creationId xmlns:a16="http://schemas.microsoft.com/office/drawing/2014/main" id="{268C3700-389B-E548-8A55-E3CB0D9EDF52}"/>
              </a:ext>
            </a:extLst>
          </p:cNvPr>
          <p:cNvSpPr/>
          <p:nvPr/>
        </p:nvSpPr>
        <p:spPr>
          <a:xfrm>
            <a:off x="4425131" y="3110217"/>
            <a:ext cx="3193149" cy="2649731"/>
          </a:xfrm>
          <a:prstGeom prst="roundRect">
            <a:avLst>
              <a:gd name="adj" fmla="val 7339"/>
            </a:avLst>
          </a:prstGeom>
          <a:solidFill>
            <a:schemeClr val="lt1"/>
          </a:solidFill>
          <a:ln w="19050" cap="flat" cmpd="sng">
            <a:solidFill>
              <a:srgbClr val="0090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544;p26">
            <a:extLst>
              <a:ext uri="{FF2B5EF4-FFF2-40B4-BE49-F238E27FC236}">
                <a16:creationId xmlns:a16="http://schemas.microsoft.com/office/drawing/2014/main" id="{A03B6AEE-DFE3-1D4C-AF44-93EF435085EB}"/>
              </a:ext>
            </a:extLst>
          </p:cNvPr>
          <p:cNvSpPr txBox="1"/>
          <p:nvPr/>
        </p:nvSpPr>
        <p:spPr>
          <a:xfrm>
            <a:off x="4449555" y="4257031"/>
            <a:ext cx="1568202" cy="199334"/>
          </a:xfrm>
          <a:prstGeom prst="rect">
            <a:avLst/>
          </a:prstGeom>
          <a:noFill/>
          <a:ln>
            <a:noFill/>
          </a:ln>
        </p:spPr>
        <p:txBody>
          <a:bodyPr spcFirstLastPara="1" wrap="square" lIns="182875" tIns="0" rIns="182875" bIns="0" anchor="ctr" anchorCtr="0">
            <a:noAutofit/>
          </a:bodyPr>
          <a:lstStyle/>
          <a:p>
            <a:pPr marL="0" lvl="0" indent="0" algn="ctr" rtl="0">
              <a:spcBef>
                <a:spcPts val="0"/>
              </a:spcBef>
              <a:spcAft>
                <a:spcPts val="0"/>
              </a:spcAft>
              <a:buNone/>
            </a:pPr>
            <a:r>
              <a:rPr lang="en" sz="1600" b="1" dirty="0">
                <a:latin typeface="Fira Sans Extra Condensed"/>
                <a:ea typeface="Fira Sans Extra Condensed"/>
                <a:cs typeface="Fira Sans Extra Condensed"/>
                <a:sym typeface="Fira Sans Extra Condensed"/>
              </a:rPr>
              <a:t>Description</a:t>
            </a:r>
            <a:endParaRPr sz="1600" b="1" dirty="0">
              <a:latin typeface="Fira Sans Extra Condensed"/>
              <a:ea typeface="Fira Sans Extra Condensed"/>
              <a:cs typeface="Fira Sans Extra Condensed"/>
              <a:sym typeface="Fira Sans Extra Condensed"/>
            </a:endParaRPr>
          </a:p>
        </p:txBody>
      </p:sp>
      <p:sp>
        <p:nvSpPr>
          <p:cNvPr id="66" name="Google Shape;545;p26">
            <a:extLst>
              <a:ext uri="{FF2B5EF4-FFF2-40B4-BE49-F238E27FC236}">
                <a16:creationId xmlns:a16="http://schemas.microsoft.com/office/drawing/2014/main" id="{1EA8A7E6-4F61-5D41-85BA-6CCE99671682}"/>
              </a:ext>
            </a:extLst>
          </p:cNvPr>
          <p:cNvSpPr txBox="1"/>
          <p:nvPr/>
        </p:nvSpPr>
        <p:spPr>
          <a:xfrm>
            <a:off x="4449555" y="4726685"/>
            <a:ext cx="1568202" cy="559454"/>
          </a:xfrm>
          <a:prstGeom prst="rect">
            <a:avLst/>
          </a:prstGeom>
          <a:noFill/>
          <a:ln>
            <a:noFill/>
          </a:ln>
        </p:spPr>
        <p:txBody>
          <a:bodyPr spcFirstLastPara="1" wrap="square" lIns="182875" tIns="0" rIns="182875" bIns="0" anchor="ctr" anchorCtr="0">
            <a:noAutofit/>
          </a:bodyPr>
          <a:lstStyle/>
          <a:p>
            <a:pPr lvl="0" algn="ctr"/>
            <a:r>
              <a:rPr lang="es-CO" sz="1200" dirty="0">
                <a:solidFill>
                  <a:schemeClr val="dk1"/>
                </a:solidFill>
                <a:latin typeface="Roboto"/>
                <a:ea typeface="Roboto"/>
                <a:cs typeface="Roboto"/>
                <a:sym typeface="Roboto"/>
              </a:rPr>
              <a:t>How is the moving real estate market in a different regions in the country?</a:t>
            </a:r>
            <a:endParaRPr lang="es-CO" sz="1200" dirty="0">
              <a:latin typeface="Roboto"/>
              <a:ea typeface="Roboto"/>
              <a:cs typeface="Roboto"/>
              <a:sym typeface="Roboto"/>
            </a:endParaRPr>
          </a:p>
        </p:txBody>
      </p:sp>
      <p:sp>
        <p:nvSpPr>
          <p:cNvPr id="67" name="Google Shape;546;p26">
            <a:extLst>
              <a:ext uri="{FF2B5EF4-FFF2-40B4-BE49-F238E27FC236}">
                <a16:creationId xmlns:a16="http://schemas.microsoft.com/office/drawing/2014/main" id="{747BEEB3-9291-AA41-8F72-3F4FDA3E2C8E}"/>
              </a:ext>
            </a:extLst>
          </p:cNvPr>
          <p:cNvSpPr txBox="1"/>
          <p:nvPr/>
        </p:nvSpPr>
        <p:spPr>
          <a:xfrm>
            <a:off x="6021705" y="4227492"/>
            <a:ext cx="1458391" cy="243911"/>
          </a:xfrm>
          <a:prstGeom prst="rect">
            <a:avLst/>
          </a:prstGeom>
          <a:noFill/>
          <a:ln>
            <a:noFill/>
          </a:ln>
        </p:spPr>
        <p:txBody>
          <a:bodyPr spcFirstLastPara="1" wrap="square" lIns="182875" tIns="0" rIns="182875" bIns="0" anchor="ctr" anchorCtr="0">
            <a:noAutofit/>
          </a:bodyPr>
          <a:lstStyle/>
          <a:p>
            <a:pPr marL="0" lvl="0" indent="0" algn="ctr" rtl="0">
              <a:spcBef>
                <a:spcPts val="0"/>
              </a:spcBef>
              <a:spcAft>
                <a:spcPts val="0"/>
              </a:spcAft>
              <a:buNone/>
            </a:pPr>
            <a:r>
              <a:rPr lang="en" sz="1600" b="1" dirty="0">
                <a:latin typeface="Fira Sans Extra Condensed"/>
                <a:ea typeface="Fira Sans Extra Condensed"/>
                <a:cs typeface="Fira Sans Extra Condensed"/>
                <a:sym typeface="Fira Sans Extra Condensed"/>
              </a:rPr>
              <a:t>Data Quality</a:t>
            </a:r>
            <a:endParaRPr sz="1600" b="1" dirty="0">
              <a:latin typeface="Fira Sans Extra Condensed"/>
              <a:ea typeface="Fira Sans Extra Condensed"/>
              <a:cs typeface="Fira Sans Extra Condensed"/>
              <a:sym typeface="Fira Sans Extra Condensed"/>
            </a:endParaRPr>
          </a:p>
        </p:txBody>
      </p:sp>
      <p:sp>
        <p:nvSpPr>
          <p:cNvPr id="68" name="Google Shape;547;p26">
            <a:extLst>
              <a:ext uri="{FF2B5EF4-FFF2-40B4-BE49-F238E27FC236}">
                <a16:creationId xmlns:a16="http://schemas.microsoft.com/office/drawing/2014/main" id="{B305505A-10E0-5B4F-98E3-86AF68C5A2F6}"/>
              </a:ext>
            </a:extLst>
          </p:cNvPr>
          <p:cNvSpPr txBox="1"/>
          <p:nvPr/>
        </p:nvSpPr>
        <p:spPr>
          <a:xfrm>
            <a:off x="6021705" y="4740243"/>
            <a:ext cx="1458391" cy="559454"/>
          </a:xfrm>
          <a:prstGeom prst="rect">
            <a:avLst/>
          </a:prstGeom>
          <a:noFill/>
          <a:ln>
            <a:noFill/>
          </a:ln>
        </p:spPr>
        <p:txBody>
          <a:bodyPr spcFirstLastPara="1" wrap="square" lIns="182875" tIns="0" rIns="182875" bIns="0" anchor="ctr" anchorCtr="0">
            <a:noAutofit/>
          </a:bodyPr>
          <a:lstStyle/>
          <a:p>
            <a:pPr lvl="0" algn="ctr">
              <a:lnSpc>
                <a:spcPct val="115000"/>
              </a:lnSpc>
            </a:pPr>
            <a:r>
              <a:rPr lang="es-CO" sz="1200" dirty="0">
                <a:solidFill>
                  <a:srgbClr val="000000"/>
                </a:solidFill>
                <a:latin typeface="Roboto"/>
                <a:ea typeface="Roboto"/>
                <a:cs typeface="Roboto"/>
                <a:sym typeface="Roboto"/>
              </a:rPr>
              <a:t>Focus: available prices in specific years.</a:t>
            </a:r>
            <a:endParaRPr sz="1200" dirty="0">
              <a:solidFill>
                <a:srgbClr val="000000"/>
              </a:solidFill>
              <a:latin typeface="Roboto"/>
              <a:ea typeface="Roboto"/>
              <a:cs typeface="Roboto"/>
              <a:sym typeface="Roboto"/>
            </a:endParaRPr>
          </a:p>
        </p:txBody>
      </p:sp>
      <p:sp>
        <p:nvSpPr>
          <p:cNvPr id="69" name="Google Shape;552;p26">
            <a:extLst>
              <a:ext uri="{FF2B5EF4-FFF2-40B4-BE49-F238E27FC236}">
                <a16:creationId xmlns:a16="http://schemas.microsoft.com/office/drawing/2014/main" id="{E24E4891-BEBB-CA49-B15C-26FEF29EAE90}"/>
              </a:ext>
            </a:extLst>
          </p:cNvPr>
          <p:cNvSpPr/>
          <p:nvPr/>
        </p:nvSpPr>
        <p:spPr>
          <a:xfrm>
            <a:off x="4827031" y="2748705"/>
            <a:ext cx="2537937" cy="439173"/>
          </a:xfrm>
          <a:prstGeom prst="roundRect">
            <a:avLst>
              <a:gd name="adj" fmla="val 50000"/>
            </a:avLst>
          </a:prstGeom>
          <a:solidFill>
            <a:srgbClr val="0090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553;p26">
            <a:extLst>
              <a:ext uri="{FF2B5EF4-FFF2-40B4-BE49-F238E27FC236}">
                <a16:creationId xmlns:a16="http://schemas.microsoft.com/office/drawing/2014/main" id="{0A61FCF4-1AC4-A44F-99D5-6B7430E5715F}"/>
              </a:ext>
            </a:extLst>
          </p:cNvPr>
          <p:cNvSpPr txBox="1"/>
          <p:nvPr/>
        </p:nvSpPr>
        <p:spPr>
          <a:xfrm>
            <a:off x="5248231" y="2879955"/>
            <a:ext cx="1851175" cy="243911"/>
          </a:xfrm>
          <a:prstGeom prst="rect">
            <a:avLst/>
          </a:prstGeom>
          <a:noFill/>
          <a:ln>
            <a:noFill/>
          </a:ln>
        </p:spPr>
        <p:txBody>
          <a:bodyPr spcFirstLastPara="1" wrap="square" lIns="182875" tIns="0" rIns="182875" bIns="0" anchor="ctr" anchorCtr="0">
            <a:noAutofit/>
          </a:bodyPr>
          <a:lstStyle/>
          <a:p>
            <a:pPr marL="0" lvl="0" indent="0" algn="ctr" rtl="0">
              <a:spcBef>
                <a:spcPts val="0"/>
              </a:spcBef>
              <a:spcAft>
                <a:spcPts val="0"/>
              </a:spcAft>
              <a:buNone/>
            </a:pPr>
            <a:r>
              <a:rPr lang="en" sz="1600" b="1" dirty="0">
                <a:solidFill>
                  <a:schemeClr val="bg1"/>
                </a:solidFill>
                <a:latin typeface="Fira Sans Extra Condensed"/>
                <a:ea typeface="Fira Sans Extra Condensed"/>
                <a:cs typeface="Fira Sans Extra Condensed"/>
                <a:sym typeface="Fira Sans Extra Condensed"/>
              </a:rPr>
              <a:t>Real State Data</a:t>
            </a:r>
            <a:endParaRPr sz="1600" b="1" dirty="0">
              <a:solidFill>
                <a:schemeClr val="bg1"/>
              </a:solidFill>
              <a:latin typeface="Fira Sans Extra Condensed"/>
              <a:ea typeface="Fira Sans Extra Condensed"/>
              <a:cs typeface="Fira Sans Extra Condensed"/>
              <a:sym typeface="Fira Sans Extra Condensed"/>
            </a:endParaRPr>
          </a:p>
        </p:txBody>
      </p:sp>
      <p:sp>
        <p:nvSpPr>
          <p:cNvPr id="71" name="Google Shape;554;p26">
            <a:extLst>
              <a:ext uri="{FF2B5EF4-FFF2-40B4-BE49-F238E27FC236}">
                <a16:creationId xmlns:a16="http://schemas.microsoft.com/office/drawing/2014/main" id="{1FAD05D0-CAA8-8B49-ABDB-558E68463F1B}"/>
              </a:ext>
            </a:extLst>
          </p:cNvPr>
          <p:cNvSpPr/>
          <p:nvPr/>
        </p:nvSpPr>
        <p:spPr>
          <a:xfrm>
            <a:off x="4958741" y="3399009"/>
            <a:ext cx="670080" cy="673833"/>
          </a:xfrm>
          <a:prstGeom prst="ellipse">
            <a:avLst/>
          </a:prstGeom>
          <a:solidFill>
            <a:srgbClr val="0090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555;p26">
            <a:extLst>
              <a:ext uri="{FF2B5EF4-FFF2-40B4-BE49-F238E27FC236}">
                <a16:creationId xmlns:a16="http://schemas.microsoft.com/office/drawing/2014/main" id="{9AEA82EB-ABA7-CF41-9F1D-461B129EFD0D}"/>
              </a:ext>
            </a:extLst>
          </p:cNvPr>
          <p:cNvSpPr/>
          <p:nvPr/>
        </p:nvSpPr>
        <p:spPr>
          <a:xfrm>
            <a:off x="6383457" y="3383082"/>
            <a:ext cx="670080" cy="673833"/>
          </a:xfrm>
          <a:prstGeom prst="ellipse">
            <a:avLst/>
          </a:prstGeom>
          <a:solidFill>
            <a:srgbClr val="0090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556;p26">
            <a:extLst>
              <a:ext uri="{FF2B5EF4-FFF2-40B4-BE49-F238E27FC236}">
                <a16:creationId xmlns:a16="http://schemas.microsoft.com/office/drawing/2014/main" id="{25C14B3B-E34D-CD41-B803-40EE99441C8C}"/>
              </a:ext>
            </a:extLst>
          </p:cNvPr>
          <p:cNvSpPr/>
          <p:nvPr/>
        </p:nvSpPr>
        <p:spPr>
          <a:xfrm>
            <a:off x="5813271" y="3662284"/>
            <a:ext cx="403301" cy="147284"/>
          </a:xfrm>
          <a:prstGeom prst="leftRightArrow">
            <a:avLst>
              <a:gd name="adj1" fmla="val 50000"/>
              <a:gd name="adj2" fmla="val 50000"/>
            </a:avLst>
          </a:prstGeom>
          <a:solidFill>
            <a:srgbClr val="00905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567;p26">
            <a:extLst>
              <a:ext uri="{FF2B5EF4-FFF2-40B4-BE49-F238E27FC236}">
                <a16:creationId xmlns:a16="http://schemas.microsoft.com/office/drawing/2014/main" id="{29545536-91CB-B64E-A3CA-BABEDA2F0DB5}"/>
              </a:ext>
            </a:extLst>
          </p:cNvPr>
          <p:cNvGrpSpPr/>
          <p:nvPr/>
        </p:nvGrpSpPr>
        <p:grpSpPr>
          <a:xfrm>
            <a:off x="6546034" y="3563238"/>
            <a:ext cx="431703" cy="420622"/>
            <a:chOff x="946175" y="3253275"/>
            <a:chExt cx="298550" cy="296150"/>
          </a:xfrm>
        </p:grpSpPr>
        <p:sp>
          <p:nvSpPr>
            <p:cNvPr id="85" name="Google Shape;568;p26">
              <a:extLst>
                <a:ext uri="{FF2B5EF4-FFF2-40B4-BE49-F238E27FC236}">
                  <a16:creationId xmlns:a16="http://schemas.microsoft.com/office/drawing/2014/main" id="{FAE747FA-8F0A-8E46-8C9B-C9963AD35CD2}"/>
                </a:ext>
              </a:extLst>
            </p:cNvPr>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569;p26">
              <a:extLst>
                <a:ext uri="{FF2B5EF4-FFF2-40B4-BE49-F238E27FC236}">
                  <a16:creationId xmlns:a16="http://schemas.microsoft.com/office/drawing/2014/main" id="{D46CCDE7-9E7C-C746-B3DA-6DD772F87427}"/>
                </a:ext>
              </a:extLst>
            </p:cNvPr>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570;p26">
              <a:extLst>
                <a:ext uri="{FF2B5EF4-FFF2-40B4-BE49-F238E27FC236}">
                  <a16:creationId xmlns:a16="http://schemas.microsoft.com/office/drawing/2014/main" id="{CEF3D3C1-1DBE-6545-9E58-0404B05840BB}"/>
                </a:ext>
              </a:extLst>
            </p:cNvPr>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571;p26">
              <a:extLst>
                <a:ext uri="{FF2B5EF4-FFF2-40B4-BE49-F238E27FC236}">
                  <a16:creationId xmlns:a16="http://schemas.microsoft.com/office/drawing/2014/main" id="{9F1C475C-B7C4-B94F-85D4-2622AEBF7FD7}"/>
                </a:ext>
              </a:extLst>
            </p:cNvPr>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572;p26">
              <a:extLst>
                <a:ext uri="{FF2B5EF4-FFF2-40B4-BE49-F238E27FC236}">
                  <a16:creationId xmlns:a16="http://schemas.microsoft.com/office/drawing/2014/main" id="{FDEB35D2-D77C-0543-9288-257569BEF311}"/>
                </a:ext>
              </a:extLst>
            </p:cNvPr>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 name="Google Shape;573;p26">
            <a:extLst>
              <a:ext uri="{FF2B5EF4-FFF2-40B4-BE49-F238E27FC236}">
                <a16:creationId xmlns:a16="http://schemas.microsoft.com/office/drawing/2014/main" id="{38210110-EFF0-FF49-9C93-D67D589A72BF}"/>
              </a:ext>
            </a:extLst>
          </p:cNvPr>
          <p:cNvGrpSpPr/>
          <p:nvPr/>
        </p:nvGrpSpPr>
        <p:grpSpPr>
          <a:xfrm>
            <a:off x="5125463" y="3534022"/>
            <a:ext cx="420635" cy="420610"/>
            <a:chOff x="946175" y="3619500"/>
            <a:chExt cx="296975" cy="293825"/>
          </a:xfrm>
        </p:grpSpPr>
        <p:sp>
          <p:nvSpPr>
            <p:cNvPr id="91" name="Google Shape;574;p26">
              <a:extLst>
                <a:ext uri="{FF2B5EF4-FFF2-40B4-BE49-F238E27FC236}">
                  <a16:creationId xmlns:a16="http://schemas.microsoft.com/office/drawing/2014/main" id="{0AB800BD-B8AF-9443-A1B6-72079EE573C8}"/>
                </a:ext>
              </a:extLst>
            </p:cNvPr>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575;p26">
              <a:extLst>
                <a:ext uri="{FF2B5EF4-FFF2-40B4-BE49-F238E27FC236}">
                  <a16:creationId xmlns:a16="http://schemas.microsoft.com/office/drawing/2014/main" id="{D4CBAB19-2054-0E41-AC10-188C128A6175}"/>
                </a:ext>
              </a:extLst>
            </p:cNvPr>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576;p26">
              <a:extLst>
                <a:ext uri="{FF2B5EF4-FFF2-40B4-BE49-F238E27FC236}">
                  <a16:creationId xmlns:a16="http://schemas.microsoft.com/office/drawing/2014/main" id="{AB2EF44F-B59C-8547-B49B-B7274B0885A0}"/>
                </a:ext>
              </a:extLst>
            </p:cNvPr>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577;p26">
              <a:extLst>
                <a:ext uri="{FF2B5EF4-FFF2-40B4-BE49-F238E27FC236}">
                  <a16:creationId xmlns:a16="http://schemas.microsoft.com/office/drawing/2014/main" id="{2AC93F34-4542-B048-8BF5-C2B6280A7A4D}"/>
                </a:ext>
              </a:extLst>
            </p:cNvPr>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578;p26">
              <a:extLst>
                <a:ext uri="{FF2B5EF4-FFF2-40B4-BE49-F238E27FC236}">
                  <a16:creationId xmlns:a16="http://schemas.microsoft.com/office/drawing/2014/main" id="{EE2B40F0-2EE9-7F44-A959-8EF8C8B5B166}"/>
                </a:ext>
              </a:extLst>
            </p:cNvPr>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579;p26">
              <a:extLst>
                <a:ext uri="{FF2B5EF4-FFF2-40B4-BE49-F238E27FC236}">
                  <a16:creationId xmlns:a16="http://schemas.microsoft.com/office/drawing/2014/main" id="{086201D0-5AB0-4F4D-B072-9CD63D7FFF6E}"/>
                </a:ext>
              </a:extLst>
            </p:cNvPr>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CuadroTexto 39">
            <a:extLst>
              <a:ext uri="{FF2B5EF4-FFF2-40B4-BE49-F238E27FC236}">
                <a16:creationId xmlns:a16="http://schemas.microsoft.com/office/drawing/2014/main" id="{F017A3C5-8C37-F143-A776-8E206F3592A5}"/>
              </a:ext>
            </a:extLst>
          </p:cNvPr>
          <p:cNvSpPr txBox="1"/>
          <p:nvPr/>
        </p:nvSpPr>
        <p:spPr>
          <a:xfrm>
            <a:off x="9447329" y="4381656"/>
            <a:ext cx="2212229" cy="2207240"/>
          </a:xfrm>
          <a:prstGeom prst="ellipse">
            <a:avLst/>
          </a:prstGeom>
          <a:gradFill flip="none" rotWithShape="1">
            <a:gsLst>
              <a:gs pos="0">
                <a:srgbClr val="009193">
                  <a:tint val="66000"/>
                  <a:satMod val="160000"/>
                </a:srgbClr>
              </a:gs>
              <a:gs pos="50000">
                <a:srgbClr val="009193">
                  <a:tint val="44500"/>
                  <a:satMod val="160000"/>
                </a:srgbClr>
              </a:gs>
              <a:gs pos="100000">
                <a:srgbClr val="009193">
                  <a:tint val="23500"/>
                  <a:satMod val="160000"/>
                </a:srgbClr>
              </a:gs>
            </a:gsLst>
            <a:lin ang="2700000" scaled="1"/>
            <a:tileRect/>
          </a:gradFill>
          <a:ln>
            <a:solidFill>
              <a:schemeClr val="bg2"/>
            </a:solidFill>
          </a:ln>
        </p:spPr>
        <p:txBody>
          <a:bodyPr wrap="square" rtlCol="0">
            <a:spAutoFit/>
          </a:bodyPr>
          <a:lstStyle/>
          <a:p>
            <a:pPr algn="ctr"/>
            <a:endParaRPr lang="es-CO" sz="1200" b="1" dirty="0">
              <a:latin typeface="Helvetica" pitchFamily="2" charset="0"/>
            </a:endParaRPr>
          </a:p>
          <a:p>
            <a:pPr algn="ctr"/>
            <a:r>
              <a:rPr lang="es-CO" sz="1200" b="1" dirty="0">
                <a:latin typeface="Helvetica" pitchFamily="2" charset="0"/>
              </a:rPr>
              <a:t>What are the best recommendations for an investor who has a budget and wants to buy a</a:t>
            </a:r>
          </a:p>
          <a:p>
            <a:pPr algn="ctr"/>
            <a:r>
              <a:rPr lang="es-CO" sz="1200" b="1" dirty="0">
                <a:latin typeface="Helvetica" pitchFamily="2" charset="0"/>
              </a:rPr>
              <a:t>property to put it to rent in AirBnB?</a:t>
            </a:r>
          </a:p>
        </p:txBody>
      </p:sp>
      <p:pic>
        <p:nvPicPr>
          <p:cNvPr id="102" name="Imagen 101">
            <a:extLst>
              <a:ext uri="{FF2B5EF4-FFF2-40B4-BE49-F238E27FC236}">
                <a16:creationId xmlns:a16="http://schemas.microsoft.com/office/drawing/2014/main" id="{9BB4144F-0909-7B47-A86C-A337966D88C1}"/>
              </a:ext>
            </a:extLst>
          </p:cNvPr>
          <p:cNvPicPr>
            <a:picLocks noChangeAspect="1"/>
          </p:cNvPicPr>
          <p:nvPr/>
        </p:nvPicPr>
        <p:blipFill>
          <a:blip r:embed="rId3"/>
          <a:stretch>
            <a:fillRect/>
          </a:stretch>
        </p:blipFill>
        <p:spPr>
          <a:xfrm>
            <a:off x="0" y="6509932"/>
            <a:ext cx="1782819" cy="349573"/>
          </a:xfrm>
          <a:prstGeom prst="rect">
            <a:avLst/>
          </a:prstGeom>
        </p:spPr>
      </p:pic>
      <p:pic>
        <p:nvPicPr>
          <p:cNvPr id="103" name="Imagen 102">
            <a:extLst>
              <a:ext uri="{FF2B5EF4-FFF2-40B4-BE49-F238E27FC236}">
                <a16:creationId xmlns:a16="http://schemas.microsoft.com/office/drawing/2014/main" id="{3A60FF34-EA98-1E46-874C-65DE08990A8D}"/>
              </a:ext>
            </a:extLst>
          </p:cNvPr>
          <p:cNvPicPr>
            <a:picLocks noChangeAspect="1"/>
          </p:cNvPicPr>
          <p:nvPr/>
        </p:nvPicPr>
        <p:blipFill>
          <a:blip r:embed="rId4"/>
          <a:stretch>
            <a:fillRect/>
          </a:stretch>
        </p:blipFill>
        <p:spPr>
          <a:xfrm>
            <a:off x="1782819" y="6509303"/>
            <a:ext cx="2675089" cy="350832"/>
          </a:xfrm>
          <a:prstGeom prst="rect">
            <a:avLst/>
          </a:prstGeom>
        </p:spPr>
      </p:pic>
    </p:spTree>
    <p:extLst>
      <p:ext uri="{BB962C8B-B14F-4D97-AF65-F5344CB8AC3E}">
        <p14:creationId xmlns:p14="http://schemas.microsoft.com/office/powerpoint/2010/main" val="35114014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lumMod val="50000"/>
          </a:schemeClr>
        </a:solidFill>
        <a:effectLst/>
      </p:bgPr>
    </p:bg>
    <p:spTree>
      <p:nvGrpSpPr>
        <p:cNvPr id="1" name=""/>
        <p:cNvGrpSpPr/>
        <p:nvPr/>
      </p:nvGrpSpPr>
      <p:grpSpPr>
        <a:xfrm>
          <a:off x="0" y="0"/>
          <a:ext cx="0" cy="0"/>
          <a:chOff x="0" y="0"/>
          <a:chExt cx="0" cy="0"/>
        </a:xfrm>
      </p:grpSpPr>
      <p:sp>
        <p:nvSpPr>
          <p:cNvPr id="42" name="Rectángulo 41">
            <a:extLst>
              <a:ext uri="{FF2B5EF4-FFF2-40B4-BE49-F238E27FC236}">
                <a16:creationId xmlns:a16="http://schemas.microsoft.com/office/drawing/2014/main" id="{BFA07A94-DCEB-974C-9E80-B592B2E4A715}"/>
              </a:ext>
            </a:extLst>
          </p:cNvPr>
          <p:cNvSpPr/>
          <p:nvPr/>
        </p:nvSpPr>
        <p:spPr>
          <a:xfrm>
            <a:off x="4076700" y="711200"/>
            <a:ext cx="5765800" cy="49865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102" name="Imagen 101">
            <a:extLst>
              <a:ext uri="{FF2B5EF4-FFF2-40B4-BE49-F238E27FC236}">
                <a16:creationId xmlns:a16="http://schemas.microsoft.com/office/drawing/2014/main" id="{9BB4144F-0909-7B47-A86C-A337966D88C1}"/>
              </a:ext>
            </a:extLst>
          </p:cNvPr>
          <p:cNvPicPr>
            <a:picLocks noChangeAspect="1"/>
          </p:cNvPicPr>
          <p:nvPr/>
        </p:nvPicPr>
        <p:blipFill>
          <a:blip r:embed="rId2"/>
          <a:stretch>
            <a:fillRect/>
          </a:stretch>
        </p:blipFill>
        <p:spPr>
          <a:xfrm>
            <a:off x="0" y="6509932"/>
            <a:ext cx="1782819" cy="349573"/>
          </a:xfrm>
          <a:prstGeom prst="rect">
            <a:avLst/>
          </a:prstGeom>
        </p:spPr>
      </p:pic>
      <p:pic>
        <p:nvPicPr>
          <p:cNvPr id="103" name="Imagen 102">
            <a:extLst>
              <a:ext uri="{FF2B5EF4-FFF2-40B4-BE49-F238E27FC236}">
                <a16:creationId xmlns:a16="http://schemas.microsoft.com/office/drawing/2014/main" id="{3A60FF34-EA98-1E46-874C-65DE08990A8D}"/>
              </a:ext>
            </a:extLst>
          </p:cNvPr>
          <p:cNvPicPr>
            <a:picLocks noChangeAspect="1"/>
          </p:cNvPicPr>
          <p:nvPr/>
        </p:nvPicPr>
        <p:blipFill>
          <a:blip r:embed="rId3"/>
          <a:stretch>
            <a:fillRect/>
          </a:stretch>
        </p:blipFill>
        <p:spPr>
          <a:xfrm>
            <a:off x="1782819" y="6509303"/>
            <a:ext cx="2675089" cy="350832"/>
          </a:xfrm>
          <a:prstGeom prst="rect">
            <a:avLst/>
          </a:prstGeom>
        </p:spPr>
      </p:pic>
      <p:sp>
        <p:nvSpPr>
          <p:cNvPr id="104" name="Google Shape;189;p31">
            <a:extLst>
              <a:ext uri="{FF2B5EF4-FFF2-40B4-BE49-F238E27FC236}">
                <a16:creationId xmlns:a16="http://schemas.microsoft.com/office/drawing/2014/main" id="{4E855131-648C-C445-A13D-C718BC5F57E0}"/>
              </a:ext>
            </a:extLst>
          </p:cNvPr>
          <p:cNvSpPr txBox="1">
            <a:spLocks/>
          </p:cNvSpPr>
          <p:nvPr/>
        </p:nvSpPr>
        <p:spPr>
          <a:xfrm flipH="1">
            <a:off x="6082924" y="2319425"/>
            <a:ext cx="3162675" cy="1921200"/>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s-CO" sz="5000" b="1" u="sng" dirty="0">
                <a:solidFill>
                  <a:srgbClr val="009193"/>
                </a:solidFill>
              </a:rPr>
              <a:t>E</a:t>
            </a:r>
            <a:r>
              <a:rPr lang="es-CO" dirty="0">
                <a:solidFill>
                  <a:srgbClr val="009193"/>
                </a:solidFill>
              </a:rPr>
              <a:t>xploration</a:t>
            </a:r>
          </a:p>
          <a:p>
            <a:pPr>
              <a:spcBef>
                <a:spcPts val="0"/>
              </a:spcBef>
            </a:pPr>
            <a:r>
              <a:rPr lang="es-CO" sz="5000" b="1" u="sng" dirty="0">
                <a:solidFill>
                  <a:srgbClr val="009193"/>
                </a:solidFill>
              </a:rPr>
              <a:t>D</a:t>
            </a:r>
            <a:r>
              <a:rPr lang="es-CO" dirty="0">
                <a:solidFill>
                  <a:srgbClr val="009193"/>
                </a:solidFill>
              </a:rPr>
              <a:t>ata</a:t>
            </a:r>
          </a:p>
          <a:p>
            <a:pPr>
              <a:spcBef>
                <a:spcPts val="0"/>
              </a:spcBef>
            </a:pPr>
            <a:r>
              <a:rPr lang="es-CO" sz="5000" b="1" u="sng" dirty="0">
                <a:solidFill>
                  <a:srgbClr val="009193"/>
                </a:solidFill>
              </a:rPr>
              <a:t>A</a:t>
            </a:r>
            <a:r>
              <a:rPr lang="es-CO" dirty="0">
                <a:solidFill>
                  <a:srgbClr val="009193"/>
                </a:solidFill>
              </a:rPr>
              <a:t>nalysis</a:t>
            </a:r>
          </a:p>
        </p:txBody>
      </p:sp>
      <p:sp>
        <p:nvSpPr>
          <p:cNvPr id="105" name="Google Shape;190;p31">
            <a:extLst>
              <a:ext uri="{FF2B5EF4-FFF2-40B4-BE49-F238E27FC236}">
                <a16:creationId xmlns:a16="http://schemas.microsoft.com/office/drawing/2014/main" id="{159465ED-DA28-A945-AF74-7E68AFF3D965}"/>
              </a:ext>
            </a:extLst>
          </p:cNvPr>
          <p:cNvSpPr txBox="1">
            <a:spLocks/>
          </p:cNvSpPr>
          <p:nvPr/>
        </p:nvSpPr>
        <p:spPr>
          <a:xfrm flipH="1">
            <a:off x="993850" y="3669946"/>
            <a:ext cx="4488300" cy="1622400"/>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Bef>
                <a:spcPts val="0"/>
              </a:spcBef>
            </a:pPr>
            <a:r>
              <a:rPr lang="es" sz="20000" b="1" dirty="0">
                <a:solidFill>
                  <a:srgbClr val="009193"/>
                </a:solidFill>
                <a:latin typeface="Gujarati MT" pitchFamily="2" charset="0"/>
                <a:cs typeface="Gujarati MT" pitchFamily="2" charset="0"/>
              </a:rPr>
              <a:t>02</a:t>
            </a:r>
          </a:p>
        </p:txBody>
      </p:sp>
    </p:spTree>
    <p:extLst>
      <p:ext uri="{BB962C8B-B14F-4D97-AF65-F5344CB8AC3E}">
        <p14:creationId xmlns:p14="http://schemas.microsoft.com/office/powerpoint/2010/main" val="7275508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592D6A3A-08FB-F84E-B804-22072E84BA1B}"/>
              </a:ext>
            </a:extLst>
          </p:cNvPr>
          <p:cNvPicPr>
            <a:picLocks noChangeAspect="1"/>
          </p:cNvPicPr>
          <p:nvPr/>
        </p:nvPicPr>
        <p:blipFill>
          <a:blip r:embed="rId2"/>
          <a:stretch>
            <a:fillRect/>
          </a:stretch>
        </p:blipFill>
        <p:spPr>
          <a:xfrm>
            <a:off x="0" y="6509932"/>
            <a:ext cx="1782819" cy="349573"/>
          </a:xfrm>
          <a:prstGeom prst="rect">
            <a:avLst/>
          </a:prstGeom>
        </p:spPr>
      </p:pic>
      <p:pic>
        <p:nvPicPr>
          <p:cNvPr id="5" name="Imagen 4">
            <a:extLst>
              <a:ext uri="{FF2B5EF4-FFF2-40B4-BE49-F238E27FC236}">
                <a16:creationId xmlns:a16="http://schemas.microsoft.com/office/drawing/2014/main" id="{AB871D16-45A9-1949-9DE6-5F22F5919F0D}"/>
              </a:ext>
            </a:extLst>
          </p:cNvPr>
          <p:cNvPicPr>
            <a:picLocks noChangeAspect="1"/>
          </p:cNvPicPr>
          <p:nvPr/>
        </p:nvPicPr>
        <p:blipFill>
          <a:blip r:embed="rId3"/>
          <a:stretch>
            <a:fillRect/>
          </a:stretch>
        </p:blipFill>
        <p:spPr>
          <a:xfrm>
            <a:off x="1782819" y="6509303"/>
            <a:ext cx="2675089" cy="350832"/>
          </a:xfrm>
          <a:prstGeom prst="rect">
            <a:avLst/>
          </a:prstGeom>
        </p:spPr>
      </p:pic>
      <p:cxnSp>
        <p:nvCxnSpPr>
          <p:cNvPr id="95" name="Google Shape;229;p23">
            <a:extLst>
              <a:ext uri="{FF2B5EF4-FFF2-40B4-BE49-F238E27FC236}">
                <a16:creationId xmlns:a16="http://schemas.microsoft.com/office/drawing/2014/main" id="{C9365D2C-749A-6242-B0FF-A4A3AF9CE53C}"/>
              </a:ext>
            </a:extLst>
          </p:cNvPr>
          <p:cNvCxnSpPr/>
          <p:nvPr/>
        </p:nvCxnSpPr>
        <p:spPr>
          <a:xfrm rot="10800000">
            <a:off x="6427793" y="1817706"/>
            <a:ext cx="1613100" cy="0"/>
          </a:xfrm>
          <a:prstGeom prst="straightConnector1">
            <a:avLst/>
          </a:prstGeom>
          <a:noFill/>
          <a:ln w="9525" cap="flat" cmpd="sng">
            <a:solidFill>
              <a:schemeClr val="tx2">
                <a:lumMod val="50000"/>
              </a:schemeClr>
            </a:solidFill>
            <a:prstDash val="solid"/>
            <a:round/>
            <a:headEnd type="none" w="med" len="med"/>
            <a:tailEnd type="none" w="med" len="med"/>
          </a:ln>
        </p:spPr>
      </p:cxnSp>
      <p:cxnSp>
        <p:nvCxnSpPr>
          <p:cNvPr id="96" name="Google Shape;230;p23">
            <a:extLst>
              <a:ext uri="{FF2B5EF4-FFF2-40B4-BE49-F238E27FC236}">
                <a16:creationId xmlns:a16="http://schemas.microsoft.com/office/drawing/2014/main" id="{09240B71-DA66-BA40-BB1E-702EA1C539B1}"/>
              </a:ext>
            </a:extLst>
          </p:cNvPr>
          <p:cNvCxnSpPr>
            <a:cxnSpLocks/>
          </p:cNvCxnSpPr>
          <p:nvPr/>
        </p:nvCxnSpPr>
        <p:spPr>
          <a:xfrm flipH="1">
            <a:off x="3301999" y="1853069"/>
            <a:ext cx="2333349" cy="0"/>
          </a:xfrm>
          <a:prstGeom prst="straightConnector1">
            <a:avLst/>
          </a:prstGeom>
          <a:noFill/>
          <a:ln w="9525" cap="flat" cmpd="sng">
            <a:solidFill>
              <a:schemeClr val="tx2">
                <a:lumMod val="50000"/>
              </a:schemeClr>
            </a:solidFill>
            <a:prstDash val="solid"/>
            <a:round/>
            <a:headEnd type="none" w="med" len="med"/>
            <a:tailEnd type="none" w="med" len="med"/>
          </a:ln>
        </p:spPr>
      </p:cxnSp>
      <p:cxnSp>
        <p:nvCxnSpPr>
          <p:cNvPr id="97" name="Google Shape;231;p23">
            <a:extLst>
              <a:ext uri="{FF2B5EF4-FFF2-40B4-BE49-F238E27FC236}">
                <a16:creationId xmlns:a16="http://schemas.microsoft.com/office/drawing/2014/main" id="{97C7347C-CCF6-3543-B81B-722A4900C142}"/>
              </a:ext>
            </a:extLst>
          </p:cNvPr>
          <p:cNvCxnSpPr/>
          <p:nvPr/>
        </p:nvCxnSpPr>
        <p:spPr>
          <a:xfrm rot="10800000">
            <a:off x="6797866" y="3250498"/>
            <a:ext cx="1613100" cy="0"/>
          </a:xfrm>
          <a:prstGeom prst="straightConnector1">
            <a:avLst/>
          </a:prstGeom>
          <a:noFill/>
          <a:ln w="9525" cap="flat" cmpd="sng">
            <a:solidFill>
              <a:schemeClr val="tx2">
                <a:lumMod val="50000"/>
              </a:schemeClr>
            </a:solidFill>
            <a:prstDash val="solid"/>
            <a:round/>
            <a:headEnd type="none" w="med" len="med"/>
            <a:tailEnd type="none" w="med" len="med"/>
          </a:ln>
        </p:spPr>
      </p:cxnSp>
      <p:cxnSp>
        <p:nvCxnSpPr>
          <p:cNvPr id="98" name="Google Shape;232;p23">
            <a:extLst>
              <a:ext uri="{FF2B5EF4-FFF2-40B4-BE49-F238E27FC236}">
                <a16:creationId xmlns:a16="http://schemas.microsoft.com/office/drawing/2014/main" id="{859E91EA-5E1C-2240-ADC6-D55ED0B82E5D}"/>
              </a:ext>
            </a:extLst>
          </p:cNvPr>
          <p:cNvCxnSpPr>
            <a:cxnSpLocks/>
          </p:cNvCxnSpPr>
          <p:nvPr/>
        </p:nvCxnSpPr>
        <p:spPr>
          <a:xfrm flipH="1">
            <a:off x="1228866" y="3896713"/>
            <a:ext cx="4108253" cy="12948"/>
          </a:xfrm>
          <a:prstGeom prst="straightConnector1">
            <a:avLst/>
          </a:prstGeom>
          <a:noFill/>
          <a:ln w="9525" cap="flat" cmpd="sng">
            <a:solidFill>
              <a:schemeClr val="tx2">
                <a:lumMod val="50000"/>
              </a:schemeClr>
            </a:solidFill>
            <a:prstDash val="solid"/>
            <a:round/>
            <a:headEnd type="none" w="med" len="med"/>
            <a:tailEnd type="none" w="med" len="med"/>
          </a:ln>
        </p:spPr>
      </p:cxnSp>
      <p:grpSp>
        <p:nvGrpSpPr>
          <p:cNvPr id="109" name="Google Shape;243;p23">
            <a:extLst>
              <a:ext uri="{FF2B5EF4-FFF2-40B4-BE49-F238E27FC236}">
                <a16:creationId xmlns:a16="http://schemas.microsoft.com/office/drawing/2014/main" id="{9B42DBDE-F9F7-E540-B79B-ADF17382AB06}"/>
              </a:ext>
            </a:extLst>
          </p:cNvPr>
          <p:cNvGrpSpPr/>
          <p:nvPr/>
        </p:nvGrpSpPr>
        <p:grpSpPr>
          <a:xfrm>
            <a:off x="5341535" y="1186528"/>
            <a:ext cx="1461093" cy="4014992"/>
            <a:chOff x="2851825" y="244322"/>
            <a:chExt cx="1901475" cy="5224453"/>
          </a:xfrm>
        </p:grpSpPr>
        <p:sp>
          <p:nvSpPr>
            <p:cNvPr id="110" name="Google Shape;244;p23">
              <a:extLst>
                <a:ext uri="{FF2B5EF4-FFF2-40B4-BE49-F238E27FC236}">
                  <a16:creationId xmlns:a16="http://schemas.microsoft.com/office/drawing/2014/main" id="{DD6B3E65-DF32-4840-9952-8173F2D4BF38}"/>
                </a:ext>
              </a:extLst>
            </p:cNvPr>
            <p:cNvSpPr/>
            <p:nvPr/>
          </p:nvSpPr>
          <p:spPr>
            <a:xfrm>
              <a:off x="2851825" y="4064847"/>
              <a:ext cx="1901025" cy="1096375"/>
            </a:xfrm>
            <a:custGeom>
              <a:avLst/>
              <a:gdLst/>
              <a:ahLst/>
              <a:cxnLst/>
              <a:rect l="l" t="t" r="r" b="b"/>
              <a:pathLst>
                <a:path w="76041" h="43855" extrusionOk="0">
                  <a:moveTo>
                    <a:pt x="37993" y="0"/>
                  </a:moveTo>
                  <a:lnTo>
                    <a:pt x="0" y="21891"/>
                  </a:lnTo>
                  <a:lnTo>
                    <a:pt x="37993" y="43854"/>
                  </a:lnTo>
                  <a:lnTo>
                    <a:pt x="76041" y="21909"/>
                  </a:lnTo>
                  <a:lnTo>
                    <a:pt x="37993" y="0"/>
                  </a:lnTo>
                  <a:close/>
                </a:path>
              </a:pathLst>
            </a:custGeom>
            <a:solidFill>
              <a:srgbClr val="D0F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45;p23">
              <a:extLst>
                <a:ext uri="{FF2B5EF4-FFF2-40B4-BE49-F238E27FC236}">
                  <a16:creationId xmlns:a16="http://schemas.microsoft.com/office/drawing/2014/main" id="{FA2DCB2A-29FF-7B4A-99CB-5F9C468CE553}"/>
                </a:ext>
              </a:extLst>
            </p:cNvPr>
            <p:cNvSpPr/>
            <p:nvPr/>
          </p:nvSpPr>
          <p:spPr>
            <a:xfrm>
              <a:off x="2851825" y="4605925"/>
              <a:ext cx="949850" cy="862850"/>
            </a:xfrm>
            <a:custGeom>
              <a:avLst/>
              <a:gdLst/>
              <a:ahLst/>
              <a:cxnLst/>
              <a:rect l="l" t="t" r="r" b="b"/>
              <a:pathLst>
                <a:path w="37994" h="34514" extrusionOk="0">
                  <a:moveTo>
                    <a:pt x="0" y="0"/>
                  </a:moveTo>
                  <a:lnTo>
                    <a:pt x="0" y="12568"/>
                  </a:lnTo>
                  <a:lnTo>
                    <a:pt x="37993" y="34513"/>
                  </a:lnTo>
                  <a:lnTo>
                    <a:pt x="37993" y="21963"/>
                  </a:lnTo>
                  <a:lnTo>
                    <a:pt x="0" y="0"/>
                  </a:lnTo>
                  <a:close/>
                </a:path>
              </a:pathLst>
            </a:custGeom>
            <a:solidFill>
              <a:srgbClr val="96BE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46;p23">
              <a:extLst>
                <a:ext uri="{FF2B5EF4-FFF2-40B4-BE49-F238E27FC236}">
                  <a16:creationId xmlns:a16="http://schemas.microsoft.com/office/drawing/2014/main" id="{8150F612-6FB6-474D-8D45-5539029F2F9D}"/>
                </a:ext>
              </a:extLst>
            </p:cNvPr>
            <p:cNvSpPr/>
            <p:nvPr/>
          </p:nvSpPr>
          <p:spPr>
            <a:xfrm>
              <a:off x="3795452" y="4605925"/>
              <a:ext cx="951650" cy="862850"/>
            </a:xfrm>
            <a:custGeom>
              <a:avLst/>
              <a:gdLst/>
              <a:ahLst/>
              <a:cxnLst/>
              <a:rect l="l" t="t" r="r" b="b"/>
              <a:pathLst>
                <a:path w="38066" h="34514" extrusionOk="0">
                  <a:moveTo>
                    <a:pt x="38066" y="0"/>
                  </a:moveTo>
                  <a:lnTo>
                    <a:pt x="0" y="21963"/>
                  </a:lnTo>
                  <a:lnTo>
                    <a:pt x="0" y="34513"/>
                  </a:lnTo>
                  <a:lnTo>
                    <a:pt x="38066" y="12568"/>
                  </a:lnTo>
                  <a:lnTo>
                    <a:pt x="38066" y="0"/>
                  </a:lnTo>
                  <a:close/>
                </a:path>
              </a:pathLst>
            </a:custGeom>
            <a:solidFill>
              <a:srgbClr val="A3C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47;p23">
              <a:extLst>
                <a:ext uri="{FF2B5EF4-FFF2-40B4-BE49-F238E27FC236}">
                  <a16:creationId xmlns:a16="http://schemas.microsoft.com/office/drawing/2014/main" id="{70B1B95A-ADE3-8445-8BD2-E72031E0A759}"/>
                </a:ext>
              </a:extLst>
            </p:cNvPr>
            <p:cNvSpPr/>
            <p:nvPr/>
          </p:nvSpPr>
          <p:spPr>
            <a:xfrm>
              <a:off x="2851825" y="3103400"/>
              <a:ext cx="1901025" cy="1096375"/>
            </a:xfrm>
            <a:custGeom>
              <a:avLst/>
              <a:gdLst/>
              <a:ahLst/>
              <a:cxnLst/>
              <a:rect l="l" t="t" r="r" b="b"/>
              <a:pathLst>
                <a:path w="76041" h="43855" extrusionOk="0">
                  <a:moveTo>
                    <a:pt x="37993" y="0"/>
                  </a:moveTo>
                  <a:lnTo>
                    <a:pt x="0" y="21909"/>
                  </a:lnTo>
                  <a:lnTo>
                    <a:pt x="37993" y="43854"/>
                  </a:lnTo>
                  <a:lnTo>
                    <a:pt x="76041" y="21909"/>
                  </a:lnTo>
                  <a:lnTo>
                    <a:pt x="37993" y="0"/>
                  </a:lnTo>
                  <a:close/>
                </a:path>
              </a:pathLst>
            </a:custGeom>
            <a:solidFill>
              <a:srgbClr val="589E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48;p23">
              <a:extLst>
                <a:ext uri="{FF2B5EF4-FFF2-40B4-BE49-F238E27FC236}">
                  <a16:creationId xmlns:a16="http://schemas.microsoft.com/office/drawing/2014/main" id="{0DC86A37-A5D6-DF44-90A6-9B0720A1A948}"/>
                </a:ext>
              </a:extLst>
            </p:cNvPr>
            <p:cNvSpPr/>
            <p:nvPr/>
          </p:nvSpPr>
          <p:spPr>
            <a:xfrm>
              <a:off x="2851825" y="3651125"/>
              <a:ext cx="949850" cy="862850"/>
            </a:xfrm>
            <a:custGeom>
              <a:avLst/>
              <a:gdLst/>
              <a:ahLst/>
              <a:cxnLst/>
              <a:rect l="l" t="t" r="r" b="b"/>
              <a:pathLst>
                <a:path w="37994" h="34514" extrusionOk="0">
                  <a:moveTo>
                    <a:pt x="0" y="0"/>
                  </a:moveTo>
                  <a:lnTo>
                    <a:pt x="0" y="12551"/>
                  </a:lnTo>
                  <a:lnTo>
                    <a:pt x="37993" y="34514"/>
                  </a:lnTo>
                  <a:lnTo>
                    <a:pt x="37993" y="21945"/>
                  </a:lnTo>
                  <a:lnTo>
                    <a:pt x="0" y="0"/>
                  </a:lnTo>
                  <a:close/>
                </a:path>
              </a:pathLst>
            </a:custGeom>
            <a:solidFill>
              <a:srgbClr val="295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249;p23">
              <a:extLst>
                <a:ext uri="{FF2B5EF4-FFF2-40B4-BE49-F238E27FC236}">
                  <a16:creationId xmlns:a16="http://schemas.microsoft.com/office/drawing/2014/main" id="{11CB003B-193A-D246-B191-74F9AB9B596C}"/>
                </a:ext>
              </a:extLst>
            </p:cNvPr>
            <p:cNvSpPr/>
            <p:nvPr/>
          </p:nvSpPr>
          <p:spPr>
            <a:xfrm>
              <a:off x="3795452" y="3651125"/>
              <a:ext cx="951650" cy="862850"/>
            </a:xfrm>
            <a:custGeom>
              <a:avLst/>
              <a:gdLst/>
              <a:ahLst/>
              <a:cxnLst/>
              <a:rect l="l" t="t" r="r" b="b"/>
              <a:pathLst>
                <a:path w="38066" h="34514" extrusionOk="0">
                  <a:moveTo>
                    <a:pt x="38066" y="0"/>
                  </a:moveTo>
                  <a:lnTo>
                    <a:pt x="0" y="21945"/>
                  </a:lnTo>
                  <a:lnTo>
                    <a:pt x="0" y="34514"/>
                  </a:lnTo>
                  <a:lnTo>
                    <a:pt x="38066" y="12551"/>
                  </a:lnTo>
                  <a:lnTo>
                    <a:pt x="38066" y="0"/>
                  </a:lnTo>
                  <a:close/>
                </a:path>
              </a:pathLst>
            </a:custGeom>
            <a:solidFill>
              <a:srgbClr val="3E73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250;p23">
              <a:extLst>
                <a:ext uri="{FF2B5EF4-FFF2-40B4-BE49-F238E27FC236}">
                  <a16:creationId xmlns:a16="http://schemas.microsoft.com/office/drawing/2014/main" id="{9D52DFCD-146C-F347-8080-7D9AFF8931DD}"/>
                </a:ext>
              </a:extLst>
            </p:cNvPr>
            <p:cNvSpPr/>
            <p:nvPr/>
          </p:nvSpPr>
          <p:spPr>
            <a:xfrm>
              <a:off x="2851825" y="2154347"/>
              <a:ext cx="1901025" cy="1096825"/>
            </a:xfrm>
            <a:custGeom>
              <a:avLst/>
              <a:gdLst/>
              <a:ahLst/>
              <a:cxnLst/>
              <a:rect l="l" t="t" r="r" b="b"/>
              <a:pathLst>
                <a:path w="76041" h="43873" extrusionOk="0">
                  <a:moveTo>
                    <a:pt x="37993" y="1"/>
                  </a:moveTo>
                  <a:lnTo>
                    <a:pt x="0" y="21910"/>
                  </a:lnTo>
                  <a:lnTo>
                    <a:pt x="37993" y="43873"/>
                  </a:lnTo>
                  <a:lnTo>
                    <a:pt x="76041" y="21910"/>
                  </a:lnTo>
                  <a:lnTo>
                    <a:pt x="37993" y="1"/>
                  </a:lnTo>
                  <a:close/>
                </a:path>
              </a:pathLst>
            </a:custGeom>
            <a:solidFill>
              <a:srgbClr val="D0F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251;p23">
              <a:extLst>
                <a:ext uri="{FF2B5EF4-FFF2-40B4-BE49-F238E27FC236}">
                  <a16:creationId xmlns:a16="http://schemas.microsoft.com/office/drawing/2014/main" id="{B075792E-7EF5-AA4B-801C-5DC7CE7B043F}"/>
                </a:ext>
              </a:extLst>
            </p:cNvPr>
            <p:cNvSpPr/>
            <p:nvPr/>
          </p:nvSpPr>
          <p:spPr>
            <a:xfrm>
              <a:off x="2851825" y="2695875"/>
              <a:ext cx="949850" cy="862850"/>
            </a:xfrm>
            <a:custGeom>
              <a:avLst/>
              <a:gdLst/>
              <a:ahLst/>
              <a:cxnLst/>
              <a:rect l="l" t="t" r="r" b="b"/>
              <a:pathLst>
                <a:path w="37994" h="34514" extrusionOk="0">
                  <a:moveTo>
                    <a:pt x="0" y="1"/>
                  </a:moveTo>
                  <a:lnTo>
                    <a:pt x="0" y="12569"/>
                  </a:lnTo>
                  <a:lnTo>
                    <a:pt x="37993" y="34514"/>
                  </a:lnTo>
                  <a:lnTo>
                    <a:pt x="37993" y="21964"/>
                  </a:lnTo>
                  <a:lnTo>
                    <a:pt x="0" y="1"/>
                  </a:lnTo>
                  <a:close/>
                </a:path>
              </a:pathLst>
            </a:custGeom>
            <a:solidFill>
              <a:srgbClr val="96BE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252;p23">
              <a:extLst>
                <a:ext uri="{FF2B5EF4-FFF2-40B4-BE49-F238E27FC236}">
                  <a16:creationId xmlns:a16="http://schemas.microsoft.com/office/drawing/2014/main" id="{5E67E391-FE04-8B4F-8F8D-49CA13577604}"/>
                </a:ext>
              </a:extLst>
            </p:cNvPr>
            <p:cNvSpPr/>
            <p:nvPr/>
          </p:nvSpPr>
          <p:spPr>
            <a:xfrm>
              <a:off x="3801650" y="2695875"/>
              <a:ext cx="951650" cy="862850"/>
            </a:xfrm>
            <a:custGeom>
              <a:avLst/>
              <a:gdLst/>
              <a:ahLst/>
              <a:cxnLst/>
              <a:rect l="l" t="t" r="r" b="b"/>
              <a:pathLst>
                <a:path w="38066" h="34514" extrusionOk="0">
                  <a:moveTo>
                    <a:pt x="38066" y="1"/>
                  </a:moveTo>
                  <a:lnTo>
                    <a:pt x="0" y="21964"/>
                  </a:lnTo>
                  <a:lnTo>
                    <a:pt x="0" y="34514"/>
                  </a:lnTo>
                  <a:lnTo>
                    <a:pt x="38066" y="12569"/>
                  </a:lnTo>
                  <a:lnTo>
                    <a:pt x="38066" y="1"/>
                  </a:lnTo>
                  <a:close/>
                </a:path>
              </a:pathLst>
            </a:custGeom>
            <a:solidFill>
              <a:srgbClr val="A3C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253;p23">
              <a:extLst>
                <a:ext uri="{FF2B5EF4-FFF2-40B4-BE49-F238E27FC236}">
                  <a16:creationId xmlns:a16="http://schemas.microsoft.com/office/drawing/2014/main" id="{652809A4-05F3-3540-8ACD-79A0D176DAC1}"/>
                </a:ext>
              </a:extLst>
            </p:cNvPr>
            <p:cNvSpPr/>
            <p:nvPr/>
          </p:nvSpPr>
          <p:spPr>
            <a:xfrm>
              <a:off x="2851825" y="1193350"/>
              <a:ext cx="1901025" cy="1096375"/>
            </a:xfrm>
            <a:custGeom>
              <a:avLst/>
              <a:gdLst/>
              <a:ahLst/>
              <a:cxnLst/>
              <a:rect l="l" t="t" r="r" b="b"/>
              <a:pathLst>
                <a:path w="76041" h="43855" extrusionOk="0">
                  <a:moveTo>
                    <a:pt x="37993" y="1"/>
                  </a:moveTo>
                  <a:lnTo>
                    <a:pt x="0" y="21910"/>
                  </a:lnTo>
                  <a:lnTo>
                    <a:pt x="37993" y="43855"/>
                  </a:lnTo>
                  <a:lnTo>
                    <a:pt x="76041" y="21910"/>
                  </a:lnTo>
                  <a:lnTo>
                    <a:pt x="37993" y="1"/>
                  </a:lnTo>
                  <a:close/>
                </a:path>
              </a:pathLst>
            </a:custGeom>
            <a:solidFill>
              <a:srgbClr val="589E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254;p23">
              <a:extLst>
                <a:ext uri="{FF2B5EF4-FFF2-40B4-BE49-F238E27FC236}">
                  <a16:creationId xmlns:a16="http://schemas.microsoft.com/office/drawing/2014/main" id="{E3063E63-4EEF-5440-9375-67D0137BD2AC}"/>
                </a:ext>
              </a:extLst>
            </p:cNvPr>
            <p:cNvSpPr/>
            <p:nvPr/>
          </p:nvSpPr>
          <p:spPr>
            <a:xfrm>
              <a:off x="2851825" y="1741075"/>
              <a:ext cx="949850" cy="862400"/>
            </a:xfrm>
            <a:custGeom>
              <a:avLst/>
              <a:gdLst/>
              <a:ahLst/>
              <a:cxnLst/>
              <a:rect l="l" t="t" r="r" b="b"/>
              <a:pathLst>
                <a:path w="37994" h="34496" extrusionOk="0">
                  <a:moveTo>
                    <a:pt x="0" y="1"/>
                  </a:moveTo>
                  <a:lnTo>
                    <a:pt x="0" y="12551"/>
                  </a:lnTo>
                  <a:lnTo>
                    <a:pt x="37993" y="34496"/>
                  </a:lnTo>
                  <a:lnTo>
                    <a:pt x="37993" y="21946"/>
                  </a:lnTo>
                  <a:lnTo>
                    <a:pt x="0" y="1"/>
                  </a:lnTo>
                  <a:close/>
                </a:path>
              </a:pathLst>
            </a:custGeom>
            <a:solidFill>
              <a:srgbClr val="295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255;p23">
              <a:extLst>
                <a:ext uri="{FF2B5EF4-FFF2-40B4-BE49-F238E27FC236}">
                  <a16:creationId xmlns:a16="http://schemas.microsoft.com/office/drawing/2014/main" id="{A8EF71B6-544C-4649-87F4-ED39F30EB82D}"/>
                </a:ext>
              </a:extLst>
            </p:cNvPr>
            <p:cNvSpPr/>
            <p:nvPr/>
          </p:nvSpPr>
          <p:spPr>
            <a:xfrm>
              <a:off x="3795452" y="1741075"/>
              <a:ext cx="951650" cy="862400"/>
            </a:xfrm>
            <a:custGeom>
              <a:avLst/>
              <a:gdLst/>
              <a:ahLst/>
              <a:cxnLst/>
              <a:rect l="l" t="t" r="r" b="b"/>
              <a:pathLst>
                <a:path w="38066" h="34496" extrusionOk="0">
                  <a:moveTo>
                    <a:pt x="38066" y="1"/>
                  </a:moveTo>
                  <a:lnTo>
                    <a:pt x="0" y="21946"/>
                  </a:lnTo>
                  <a:lnTo>
                    <a:pt x="0" y="34496"/>
                  </a:lnTo>
                  <a:lnTo>
                    <a:pt x="38066" y="12551"/>
                  </a:lnTo>
                  <a:lnTo>
                    <a:pt x="38066" y="1"/>
                  </a:lnTo>
                  <a:close/>
                </a:path>
              </a:pathLst>
            </a:custGeom>
            <a:solidFill>
              <a:srgbClr val="3E73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256;p23">
              <a:extLst>
                <a:ext uri="{FF2B5EF4-FFF2-40B4-BE49-F238E27FC236}">
                  <a16:creationId xmlns:a16="http://schemas.microsoft.com/office/drawing/2014/main" id="{6F0DDE5E-ECA0-4C42-9528-9284B48217B8}"/>
                </a:ext>
              </a:extLst>
            </p:cNvPr>
            <p:cNvSpPr/>
            <p:nvPr/>
          </p:nvSpPr>
          <p:spPr>
            <a:xfrm>
              <a:off x="2851825" y="244322"/>
              <a:ext cx="1901025" cy="1096350"/>
            </a:xfrm>
            <a:custGeom>
              <a:avLst/>
              <a:gdLst/>
              <a:ahLst/>
              <a:cxnLst/>
              <a:rect l="l" t="t" r="r" b="b"/>
              <a:pathLst>
                <a:path w="76041" h="43854" extrusionOk="0">
                  <a:moveTo>
                    <a:pt x="37993" y="0"/>
                  </a:moveTo>
                  <a:lnTo>
                    <a:pt x="0" y="21909"/>
                  </a:lnTo>
                  <a:lnTo>
                    <a:pt x="37993" y="43854"/>
                  </a:lnTo>
                  <a:lnTo>
                    <a:pt x="76041" y="21909"/>
                  </a:lnTo>
                  <a:lnTo>
                    <a:pt x="37993" y="0"/>
                  </a:lnTo>
                  <a:close/>
                </a:path>
              </a:pathLst>
            </a:custGeom>
            <a:solidFill>
              <a:srgbClr val="D0F0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257;p23">
              <a:extLst>
                <a:ext uri="{FF2B5EF4-FFF2-40B4-BE49-F238E27FC236}">
                  <a16:creationId xmlns:a16="http://schemas.microsoft.com/office/drawing/2014/main" id="{9590B85D-DB46-9C42-89CA-7C24DC1F8DA9}"/>
                </a:ext>
              </a:extLst>
            </p:cNvPr>
            <p:cNvSpPr/>
            <p:nvPr/>
          </p:nvSpPr>
          <p:spPr>
            <a:xfrm>
              <a:off x="2851825" y="785825"/>
              <a:ext cx="949850" cy="862875"/>
            </a:xfrm>
            <a:custGeom>
              <a:avLst/>
              <a:gdLst/>
              <a:ahLst/>
              <a:cxnLst/>
              <a:rect l="l" t="t" r="r" b="b"/>
              <a:pathLst>
                <a:path w="37994" h="34515" extrusionOk="0">
                  <a:moveTo>
                    <a:pt x="0" y="1"/>
                  </a:moveTo>
                  <a:lnTo>
                    <a:pt x="0" y="12551"/>
                  </a:lnTo>
                  <a:lnTo>
                    <a:pt x="37993" y="34514"/>
                  </a:lnTo>
                  <a:lnTo>
                    <a:pt x="37993" y="21946"/>
                  </a:lnTo>
                  <a:lnTo>
                    <a:pt x="0" y="1"/>
                  </a:lnTo>
                  <a:close/>
                </a:path>
              </a:pathLst>
            </a:custGeom>
            <a:solidFill>
              <a:srgbClr val="96BE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258;p23">
              <a:extLst>
                <a:ext uri="{FF2B5EF4-FFF2-40B4-BE49-F238E27FC236}">
                  <a16:creationId xmlns:a16="http://schemas.microsoft.com/office/drawing/2014/main" id="{7291365D-FCCD-CC4C-B702-FD5815E54D45}"/>
                </a:ext>
              </a:extLst>
            </p:cNvPr>
            <p:cNvSpPr/>
            <p:nvPr/>
          </p:nvSpPr>
          <p:spPr>
            <a:xfrm>
              <a:off x="3801650" y="785825"/>
              <a:ext cx="951650" cy="862875"/>
            </a:xfrm>
            <a:custGeom>
              <a:avLst/>
              <a:gdLst/>
              <a:ahLst/>
              <a:cxnLst/>
              <a:rect l="l" t="t" r="r" b="b"/>
              <a:pathLst>
                <a:path w="38066" h="34515" extrusionOk="0">
                  <a:moveTo>
                    <a:pt x="38066" y="1"/>
                  </a:moveTo>
                  <a:lnTo>
                    <a:pt x="0" y="21946"/>
                  </a:lnTo>
                  <a:lnTo>
                    <a:pt x="0" y="34514"/>
                  </a:lnTo>
                  <a:lnTo>
                    <a:pt x="38066" y="12551"/>
                  </a:lnTo>
                  <a:lnTo>
                    <a:pt x="38066" y="1"/>
                  </a:lnTo>
                  <a:close/>
                </a:path>
              </a:pathLst>
            </a:custGeom>
            <a:solidFill>
              <a:srgbClr val="A3CE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5" name="Imagen 124">
            <a:extLst>
              <a:ext uri="{FF2B5EF4-FFF2-40B4-BE49-F238E27FC236}">
                <a16:creationId xmlns:a16="http://schemas.microsoft.com/office/drawing/2014/main" id="{62C11E13-98CA-CD4B-AB2F-279448BA5E19}"/>
              </a:ext>
            </a:extLst>
          </p:cNvPr>
          <p:cNvPicPr>
            <a:picLocks noChangeAspect="1"/>
          </p:cNvPicPr>
          <p:nvPr/>
        </p:nvPicPr>
        <p:blipFill>
          <a:blip r:embed="rId4"/>
          <a:stretch>
            <a:fillRect/>
          </a:stretch>
        </p:blipFill>
        <p:spPr>
          <a:xfrm>
            <a:off x="398499" y="371755"/>
            <a:ext cx="2210148" cy="2133811"/>
          </a:xfrm>
          <a:prstGeom prst="rect">
            <a:avLst/>
          </a:prstGeom>
        </p:spPr>
      </p:pic>
      <p:sp>
        <p:nvSpPr>
          <p:cNvPr id="126" name="Google Shape;188;p21">
            <a:extLst>
              <a:ext uri="{FF2B5EF4-FFF2-40B4-BE49-F238E27FC236}">
                <a16:creationId xmlns:a16="http://schemas.microsoft.com/office/drawing/2014/main" id="{AA659CF4-99DF-8048-BE93-F6493973C9B2}"/>
              </a:ext>
            </a:extLst>
          </p:cNvPr>
          <p:cNvSpPr txBox="1">
            <a:spLocks/>
          </p:cNvSpPr>
          <p:nvPr/>
        </p:nvSpPr>
        <p:spPr>
          <a:xfrm>
            <a:off x="2657401" y="1780343"/>
            <a:ext cx="2769381" cy="544618"/>
          </a:xfrm>
          <a:prstGeom prst="rect">
            <a:avLst/>
          </a:prstGeom>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CO" sz="1200" dirty="0"/>
              <a:t>The records of real estate are concentrated to a large extent, in homes with values above 500KUSD, and to a lesser extent to values below that value.</a:t>
            </a:r>
          </a:p>
        </p:txBody>
      </p:sp>
      <p:sp>
        <p:nvSpPr>
          <p:cNvPr id="127" name="Google Shape;189;p21">
            <a:extLst>
              <a:ext uri="{FF2B5EF4-FFF2-40B4-BE49-F238E27FC236}">
                <a16:creationId xmlns:a16="http://schemas.microsoft.com/office/drawing/2014/main" id="{97D5A653-5A61-4247-8B4D-D11D203A3A61}"/>
              </a:ext>
            </a:extLst>
          </p:cNvPr>
          <p:cNvSpPr txBox="1"/>
          <p:nvPr/>
        </p:nvSpPr>
        <p:spPr>
          <a:xfrm flipH="1">
            <a:off x="2497687" y="1458817"/>
            <a:ext cx="1139447" cy="37752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500" dirty="0">
                <a:solidFill>
                  <a:schemeClr val="accent1"/>
                </a:solidFill>
                <a:latin typeface="Unica One"/>
                <a:ea typeface="Unica One"/>
                <a:cs typeface="Unica One"/>
                <a:sym typeface="Unica One"/>
              </a:rPr>
              <a:t>Real State</a:t>
            </a:r>
            <a:endParaRPr sz="1500" dirty="0">
              <a:solidFill>
                <a:schemeClr val="accent1"/>
              </a:solidFill>
              <a:latin typeface="Unica One"/>
              <a:ea typeface="Unica One"/>
              <a:cs typeface="Unica One"/>
              <a:sym typeface="Unica One"/>
            </a:endParaRPr>
          </a:p>
        </p:txBody>
      </p:sp>
      <p:sp>
        <p:nvSpPr>
          <p:cNvPr id="32" name="Google Shape;193;p21">
            <a:extLst>
              <a:ext uri="{FF2B5EF4-FFF2-40B4-BE49-F238E27FC236}">
                <a16:creationId xmlns:a16="http://schemas.microsoft.com/office/drawing/2014/main" id="{2ABB4E6B-C6F6-B047-8FD4-0750C8CB6E09}"/>
              </a:ext>
            </a:extLst>
          </p:cNvPr>
          <p:cNvSpPr txBox="1"/>
          <p:nvPr/>
        </p:nvSpPr>
        <p:spPr>
          <a:xfrm flipH="1">
            <a:off x="7412080" y="3233969"/>
            <a:ext cx="3599983" cy="35210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500" dirty="0">
                <a:solidFill>
                  <a:schemeClr val="accent2">
                    <a:lumMod val="75000"/>
                  </a:schemeClr>
                </a:solidFill>
                <a:latin typeface="Unica One"/>
                <a:ea typeface="Unica One"/>
                <a:cs typeface="Unica One"/>
                <a:sym typeface="Unica One"/>
              </a:rPr>
              <a:t>Income household – Price AirBnB</a:t>
            </a:r>
            <a:endParaRPr sz="1500" dirty="0">
              <a:solidFill>
                <a:schemeClr val="accent2">
                  <a:lumMod val="75000"/>
                </a:schemeClr>
              </a:solidFill>
              <a:latin typeface="Unica One"/>
              <a:ea typeface="Unica One"/>
              <a:cs typeface="Unica One"/>
              <a:sym typeface="Unica One"/>
            </a:endParaRPr>
          </a:p>
        </p:txBody>
      </p:sp>
      <p:pic>
        <p:nvPicPr>
          <p:cNvPr id="33" name="Imagen 32">
            <a:extLst>
              <a:ext uri="{FF2B5EF4-FFF2-40B4-BE49-F238E27FC236}">
                <a16:creationId xmlns:a16="http://schemas.microsoft.com/office/drawing/2014/main" id="{6C580F33-C7F4-C742-93CD-36325D1065BC}"/>
              </a:ext>
            </a:extLst>
          </p:cNvPr>
          <p:cNvPicPr>
            <a:picLocks noChangeAspect="1"/>
          </p:cNvPicPr>
          <p:nvPr/>
        </p:nvPicPr>
        <p:blipFill>
          <a:blip r:embed="rId5"/>
          <a:stretch>
            <a:fillRect/>
          </a:stretch>
        </p:blipFill>
        <p:spPr>
          <a:xfrm>
            <a:off x="7604416" y="4755714"/>
            <a:ext cx="2675089" cy="2036474"/>
          </a:xfrm>
          <a:prstGeom prst="rect">
            <a:avLst/>
          </a:prstGeom>
        </p:spPr>
      </p:pic>
      <p:sp>
        <p:nvSpPr>
          <p:cNvPr id="34" name="Google Shape;192;p21">
            <a:extLst>
              <a:ext uri="{FF2B5EF4-FFF2-40B4-BE49-F238E27FC236}">
                <a16:creationId xmlns:a16="http://schemas.microsoft.com/office/drawing/2014/main" id="{21B43658-7660-914E-B0AF-172DAD6BBC55}"/>
              </a:ext>
            </a:extLst>
          </p:cNvPr>
          <p:cNvSpPr txBox="1">
            <a:spLocks/>
          </p:cNvSpPr>
          <p:nvPr/>
        </p:nvSpPr>
        <p:spPr>
          <a:xfrm>
            <a:off x="7405443" y="3570729"/>
            <a:ext cx="3964025" cy="1066191"/>
          </a:xfrm>
          <a:prstGeom prst="rect">
            <a:avLst/>
          </a:prstGeom>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CO" sz="1200" dirty="0"/>
              <a:t>One of the expected results was that maybe the higher income household would produce increase in the weekly price in airbnb, but the correlation matrix show us the index in 0.314, low to represent a relation.</a:t>
            </a:r>
          </a:p>
        </p:txBody>
      </p:sp>
      <p:pic>
        <p:nvPicPr>
          <p:cNvPr id="7" name="Imagen 6">
            <a:extLst>
              <a:ext uri="{FF2B5EF4-FFF2-40B4-BE49-F238E27FC236}">
                <a16:creationId xmlns:a16="http://schemas.microsoft.com/office/drawing/2014/main" id="{F4DE002F-7136-AA4B-8001-3E82F0D88581}"/>
              </a:ext>
            </a:extLst>
          </p:cNvPr>
          <p:cNvPicPr>
            <a:picLocks noChangeAspect="1"/>
          </p:cNvPicPr>
          <p:nvPr/>
        </p:nvPicPr>
        <p:blipFill>
          <a:blip r:embed="rId6"/>
          <a:stretch>
            <a:fillRect/>
          </a:stretch>
        </p:blipFill>
        <p:spPr>
          <a:xfrm>
            <a:off x="9071638" y="275196"/>
            <a:ext cx="2883665" cy="1382873"/>
          </a:xfrm>
          <a:prstGeom prst="rect">
            <a:avLst/>
          </a:prstGeom>
        </p:spPr>
      </p:pic>
      <p:sp>
        <p:nvSpPr>
          <p:cNvPr id="8" name="Rectángulo 7">
            <a:extLst>
              <a:ext uri="{FF2B5EF4-FFF2-40B4-BE49-F238E27FC236}">
                <a16:creationId xmlns:a16="http://schemas.microsoft.com/office/drawing/2014/main" id="{1477E996-65C1-B146-B570-4C2D68FD8A80}"/>
              </a:ext>
            </a:extLst>
          </p:cNvPr>
          <p:cNvSpPr/>
          <p:nvPr/>
        </p:nvSpPr>
        <p:spPr>
          <a:xfrm>
            <a:off x="7334581" y="1923644"/>
            <a:ext cx="3474113" cy="461665"/>
          </a:xfrm>
          <a:prstGeom prst="rect">
            <a:avLst/>
          </a:prstGeom>
        </p:spPr>
        <p:txBody>
          <a:bodyPr wrap="square">
            <a:spAutoFit/>
          </a:bodyPr>
          <a:lstStyle/>
          <a:p>
            <a:r>
              <a:rPr lang="es-CO" sz="1200" dirty="0">
                <a:effectLst/>
              </a:rPr>
              <a:t>Cities with higher mean income household are: Friendship Village and Bethesda in Maryland.</a:t>
            </a:r>
          </a:p>
        </p:txBody>
      </p:sp>
      <p:sp>
        <p:nvSpPr>
          <p:cNvPr id="37" name="Google Shape;193;p21">
            <a:extLst>
              <a:ext uri="{FF2B5EF4-FFF2-40B4-BE49-F238E27FC236}">
                <a16:creationId xmlns:a16="http://schemas.microsoft.com/office/drawing/2014/main" id="{6A3F9D15-5009-E147-B9EF-520D255485E7}"/>
              </a:ext>
            </a:extLst>
          </p:cNvPr>
          <p:cNvSpPr txBox="1"/>
          <p:nvPr/>
        </p:nvSpPr>
        <p:spPr>
          <a:xfrm flipH="1">
            <a:off x="7208711" y="1337518"/>
            <a:ext cx="3599983" cy="35210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500" dirty="0">
                <a:solidFill>
                  <a:schemeClr val="accent3"/>
                </a:solidFill>
                <a:latin typeface="Unica One"/>
                <a:ea typeface="Unica One"/>
                <a:cs typeface="Unica One"/>
                <a:sym typeface="Unica One"/>
              </a:rPr>
              <a:t>Income household</a:t>
            </a:r>
            <a:endParaRPr sz="1500" dirty="0">
              <a:solidFill>
                <a:schemeClr val="accent3"/>
              </a:solidFill>
              <a:latin typeface="Unica One"/>
              <a:ea typeface="Unica One"/>
              <a:cs typeface="Unica One"/>
              <a:sym typeface="Unica One"/>
            </a:endParaRPr>
          </a:p>
        </p:txBody>
      </p:sp>
      <p:pic>
        <p:nvPicPr>
          <p:cNvPr id="9" name="Imagen 8">
            <a:extLst>
              <a:ext uri="{FF2B5EF4-FFF2-40B4-BE49-F238E27FC236}">
                <a16:creationId xmlns:a16="http://schemas.microsoft.com/office/drawing/2014/main" id="{6F8D31FA-0D57-2C46-987B-404D206B4CB9}"/>
              </a:ext>
            </a:extLst>
          </p:cNvPr>
          <p:cNvPicPr>
            <a:picLocks noChangeAspect="1"/>
          </p:cNvPicPr>
          <p:nvPr/>
        </p:nvPicPr>
        <p:blipFill>
          <a:blip r:embed="rId7"/>
          <a:stretch>
            <a:fillRect/>
          </a:stretch>
        </p:blipFill>
        <p:spPr>
          <a:xfrm>
            <a:off x="2657401" y="4151321"/>
            <a:ext cx="2328995" cy="2100399"/>
          </a:xfrm>
          <a:prstGeom prst="rect">
            <a:avLst/>
          </a:prstGeom>
        </p:spPr>
      </p:pic>
      <p:sp>
        <p:nvSpPr>
          <p:cNvPr id="40" name="Google Shape;193;p21">
            <a:extLst>
              <a:ext uri="{FF2B5EF4-FFF2-40B4-BE49-F238E27FC236}">
                <a16:creationId xmlns:a16="http://schemas.microsoft.com/office/drawing/2014/main" id="{8ECB6C5B-AAF5-C64C-B347-344A9DB2B48E}"/>
              </a:ext>
            </a:extLst>
          </p:cNvPr>
          <p:cNvSpPr txBox="1"/>
          <p:nvPr/>
        </p:nvSpPr>
        <p:spPr>
          <a:xfrm flipH="1">
            <a:off x="407509" y="3512834"/>
            <a:ext cx="3599983" cy="352104"/>
          </a:xfrm>
          <a:prstGeom prst="rect">
            <a:avLst/>
          </a:prstGeom>
          <a:noFill/>
          <a:ln>
            <a:noFill/>
          </a:ln>
        </p:spPr>
        <p:txBody>
          <a:bodyPr spcFirstLastPara="1" wrap="square" lIns="91425" tIns="91425" rIns="91425" bIns="91425" anchor="t" anchorCtr="0">
            <a:noAutofit/>
          </a:bodyPr>
          <a:lstStyle/>
          <a:p>
            <a:r>
              <a:rPr lang="es-CO" sz="1500" dirty="0">
                <a:solidFill>
                  <a:schemeClr val="accent4">
                    <a:lumMod val="75000"/>
                  </a:schemeClr>
                </a:solidFill>
              </a:rPr>
              <a:t>Mean value property by state.</a:t>
            </a:r>
          </a:p>
        </p:txBody>
      </p:sp>
      <p:sp>
        <p:nvSpPr>
          <p:cNvPr id="13" name="Rectángulo 12">
            <a:extLst>
              <a:ext uri="{FF2B5EF4-FFF2-40B4-BE49-F238E27FC236}">
                <a16:creationId xmlns:a16="http://schemas.microsoft.com/office/drawing/2014/main" id="{60B6092B-88DB-0F47-A72A-2984C9456132}"/>
              </a:ext>
            </a:extLst>
          </p:cNvPr>
          <p:cNvSpPr/>
          <p:nvPr/>
        </p:nvSpPr>
        <p:spPr>
          <a:xfrm>
            <a:off x="407509" y="3990741"/>
            <a:ext cx="2210864" cy="1216279"/>
          </a:xfrm>
          <a:prstGeom prst="rect">
            <a:avLst/>
          </a:prstGeom>
        </p:spPr>
        <p:txBody>
          <a:bodyPr wrap="square">
            <a:spAutoFit/>
          </a:bodyPr>
          <a:lstStyle/>
          <a:p>
            <a:r>
              <a:rPr lang="es-CO" sz="1200" dirty="0">
                <a:effectLst/>
                <a:latin typeface="Helvetica" pitchFamily="2" charset="0"/>
              </a:rPr>
              <a:t>California</a:t>
            </a:r>
          </a:p>
          <a:p>
            <a:r>
              <a:rPr lang="es-CO" sz="1200" dirty="0">
                <a:effectLst/>
                <a:latin typeface="Helvetica" pitchFamily="2" charset="0"/>
              </a:rPr>
              <a:t>and Hawai  have the </a:t>
            </a:r>
            <a:r>
              <a:rPr lang="es-CO" sz="1200" dirty="0"/>
              <a:t>highest property values. In the other hand the Highest property cost</a:t>
            </a:r>
          </a:p>
          <a:p>
            <a:r>
              <a:rPr lang="es-CO" sz="1200" dirty="0"/>
              <a:t>found is:</a:t>
            </a:r>
          </a:p>
          <a:p>
            <a:endParaRPr lang="es-CO" sz="1200" dirty="0"/>
          </a:p>
        </p:txBody>
      </p:sp>
      <p:pic>
        <p:nvPicPr>
          <p:cNvPr id="14" name="Imagen 13">
            <a:extLst>
              <a:ext uri="{FF2B5EF4-FFF2-40B4-BE49-F238E27FC236}">
                <a16:creationId xmlns:a16="http://schemas.microsoft.com/office/drawing/2014/main" id="{947A9048-8D2D-4D4C-83B5-3CAECF4DA151}"/>
              </a:ext>
            </a:extLst>
          </p:cNvPr>
          <p:cNvPicPr>
            <a:picLocks noChangeAspect="1"/>
          </p:cNvPicPr>
          <p:nvPr/>
        </p:nvPicPr>
        <p:blipFill>
          <a:blip r:embed="rId8"/>
          <a:stretch>
            <a:fillRect/>
          </a:stretch>
        </p:blipFill>
        <p:spPr>
          <a:xfrm>
            <a:off x="677036" y="5103563"/>
            <a:ext cx="1541825" cy="468859"/>
          </a:xfrm>
          <a:prstGeom prst="rect">
            <a:avLst/>
          </a:prstGeom>
        </p:spPr>
      </p:pic>
    </p:spTree>
    <p:extLst>
      <p:ext uri="{BB962C8B-B14F-4D97-AF65-F5344CB8AC3E}">
        <p14:creationId xmlns:p14="http://schemas.microsoft.com/office/powerpoint/2010/main" val="6891964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 name="Google Shape;184;p21">
            <a:extLst>
              <a:ext uri="{FF2B5EF4-FFF2-40B4-BE49-F238E27FC236}">
                <a16:creationId xmlns:a16="http://schemas.microsoft.com/office/drawing/2014/main" id="{E613DADB-33BA-3044-BEF6-59422CE22E8A}"/>
              </a:ext>
            </a:extLst>
          </p:cNvPr>
          <p:cNvCxnSpPr>
            <a:cxnSpLocks/>
          </p:cNvCxnSpPr>
          <p:nvPr/>
        </p:nvCxnSpPr>
        <p:spPr>
          <a:xfrm>
            <a:off x="1938828" y="4087474"/>
            <a:ext cx="1861416" cy="0"/>
          </a:xfrm>
          <a:prstGeom prst="straightConnector1">
            <a:avLst/>
          </a:prstGeom>
          <a:noFill/>
          <a:ln w="9525" cap="flat" cmpd="sng">
            <a:solidFill>
              <a:schemeClr val="lt1"/>
            </a:solidFill>
            <a:prstDash val="solid"/>
            <a:round/>
            <a:headEnd type="none" w="med" len="med"/>
            <a:tailEnd type="none" w="med" len="med"/>
          </a:ln>
        </p:spPr>
      </p:cxnSp>
      <p:cxnSp>
        <p:nvCxnSpPr>
          <p:cNvPr id="5" name="Google Shape;185;p21">
            <a:extLst>
              <a:ext uri="{FF2B5EF4-FFF2-40B4-BE49-F238E27FC236}">
                <a16:creationId xmlns:a16="http://schemas.microsoft.com/office/drawing/2014/main" id="{F11EC29B-4051-194C-A9B0-961A462C5F70}"/>
              </a:ext>
            </a:extLst>
          </p:cNvPr>
          <p:cNvCxnSpPr>
            <a:cxnSpLocks/>
          </p:cNvCxnSpPr>
          <p:nvPr/>
        </p:nvCxnSpPr>
        <p:spPr>
          <a:xfrm>
            <a:off x="6929356" y="1618045"/>
            <a:ext cx="1771170" cy="0"/>
          </a:xfrm>
          <a:prstGeom prst="straightConnector1">
            <a:avLst/>
          </a:prstGeom>
          <a:noFill/>
          <a:ln w="9525" cap="flat" cmpd="sng">
            <a:solidFill>
              <a:schemeClr val="lt1"/>
            </a:solidFill>
            <a:prstDash val="solid"/>
            <a:round/>
            <a:headEnd type="none" w="med" len="med"/>
            <a:tailEnd type="none" w="med" len="med"/>
          </a:ln>
        </p:spPr>
      </p:cxnSp>
      <p:cxnSp>
        <p:nvCxnSpPr>
          <p:cNvPr id="6" name="Google Shape;186;p21">
            <a:extLst>
              <a:ext uri="{FF2B5EF4-FFF2-40B4-BE49-F238E27FC236}">
                <a16:creationId xmlns:a16="http://schemas.microsoft.com/office/drawing/2014/main" id="{8E7CB1FC-0E6B-F34E-84A5-ADEDD45CBE9F}"/>
              </a:ext>
            </a:extLst>
          </p:cNvPr>
          <p:cNvCxnSpPr>
            <a:cxnSpLocks/>
          </p:cNvCxnSpPr>
          <p:nvPr/>
        </p:nvCxnSpPr>
        <p:spPr>
          <a:xfrm>
            <a:off x="8113931" y="3519167"/>
            <a:ext cx="1906539" cy="0"/>
          </a:xfrm>
          <a:prstGeom prst="straightConnector1">
            <a:avLst/>
          </a:prstGeom>
          <a:noFill/>
          <a:ln w="9525" cap="flat" cmpd="sng">
            <a:solidFill>
              <a:schemeClr val="lt1"/>
            </a:solidFill>
            <a:prstDash val="solid"/>
            <a:round/>
            <a:headEnd type="none" w="med" len="med"/>
            <a:tailEnd type="none" w="med" len="med"/>
          </a:ln>
        </p:spPr>
      </p:cxnSp>
      <p:cxnSp>
        <p:nvCxnSpPr>
          <p:cNvPr id="7" name="Google Shape;187;p21">
            <a:extLst>
              <a:ext uri="{FF2B5EF4-FFF2-40B4-BE49-F238E27FC236}">
                <a16:creationId xmlns:a16="http://schemas.microsoft.com/office/drawing/2014/main" id="{AD931A61-633C-C045-B487-CF5E560A7154}"/>
              </a:ext>
            </a:extLst>
          </p:cNvPr>
          <p:cNvCxnSpPr>
            <a:cxnSpLocks/>
          </p:cNvCxnSpPr>
          <p:nvPr/>
        </p:nvCxnSpPr>
        <p:spPr>
          <a:xfrm>
            <a:off x="2970170" y="2453818"/>
            <a:ext cx="1771170" cy="0"/>
          </a:xfrm>
          <a:prstGeom prst="straightConnector1">
            <a:avLst/>
          </a:prstGeom>
          <a:noFill/>
          <a:ln w="9525" cap="flat" cmpd="sng">
            <a:solidFill>
              <a:schemeClr val="lt1"/>
            </a:solidFill>
            <a:prstDash val="solid"/>
            <a:round/>
            <a:headEnd type="none" w="med" len="med"/>
            <a:tailEnd type="none" w="med" len="med"/>
          </a:ln>
        </p:spPr>
      </p:cxnSp>
      <p:sp>
        <p:nvSpPr>
          <p:cNvPr id="8" name="Google Shape;188;p21">
            <a:extLst>
              <a:ext uri="{FF2B5EF4-FFF2-40B4-BE49-F238E27FC236}">
                <a16:creationId xmlns:a16="http://schemas.microsoft.com/office/drawing/2014/main" id="{C0998EDB-E8CF-814B-981C-4FC1C55E0229}"/>
              </a:ext>
            </a:extLst>
          </p:cNvPr>
          <p:cNvSpPr txBox="1">
            <a:spLocks/>
          </p:cNvSpPr>
          <p:nvPr/>
        </p:nvSpPr>
        <p:spPr>
          <a:xfrm>
            <a:off x="2155151" y="267711"/>
            <a:ext cx="2675089" cy="544618"/>
          </a:xfrm>
          <a:prstGeom prst="rect">
            <a:avLst/>
          </a:prstGeom>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CO" sz="1200" dirty="0"/>
              <a:t>XXXXXXXX</a:t>
            </a:r>
          </a:p>
        </p:txBody>
      </p:sp>
      <p:sp>
        <p:nvSpPr>
          <p:cNvPr id="9" name="Google Shape;189;p21">
            <a:extLst>
              <a:ext uri="{FF2B5EF4-FFF2-40B4-BE49-F238E27FC236}">
                <a16:creationId xmlns:a16="http://schemas.microsoft.com/office/drawing/2014/main" id="{F99F31FB-7ADF-BD45-A0DE-54F92CDE6DB2}"/>
              </a:ext>
            </a:extLst>
          </p:cNvPr>
          <p:cNvSpPr txBox="1"/>
          <p:nvPr/>
        </p:nvSpPr>
        <p:spPr>
          <a:xfrm flipH="1">
            <a:off x="3601893" y="51411"/>
            <a:ext cx="1139447" cy="37752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500" dirty="0">
                <a:solidFill>
                  <a:schemeClr val="accent1"/>
                </a:solidFill>
                <a:latin typeface="Unica One"/>
                <a:ea typeface="Unica One"/>
                <a:cs typeface="Unica One"/>
                <a:sym typeface="Unica One"/>
              </a:rPr>
              <a:t>HVASUDGKAjsbcks</a:t>
            </a:r>
            <a:endParaRPr sz="1500" dirty="0">
              <a:solidFill>
                <a:schemeClr val="accent1"/>
              </a:solidFill>
              <a:latin typeface="Unica One"/>
              <a:ea typeface="Unica One"/>
              <a:cs typeface="Unica One"/>
              <a:sym typeface="Unica One"/>
            </a:endParaRPr>
          </a:p>
        </p:txBody>
      </p:sp>
      <p:sp>
        <p:nvSpPr>
          <p:cNvPr id="10" name="Google Shape;190;p21">
            <a:extLst>
              <a:ext uri="{FF2B5EF4-FFF2-40B4-BE49-F238E27FC236}">
                <a16:creationId xmlns:a16="http://schemas.microsoft.com/office/drawing/2014/main" id="{9BC19574-F0FD-C34A-8494-AB719FF7F637}"/>
              </a:ext>
            </a:extLst>
          </p:cNvPr>
          <p:cNvSpPr txBox="1">
            <a:spLocks/>
          </p:cNvSpPr>
          <p:nvPr/>
        </p:nvSpPr>
        <p:spPr>
          <a:xfrm>
            <a:off x="501486" y="3646581"/>
            <a:ext cx="3198724" cy="615217"/>
          </a:xfrm>
          <a:prstGeom prst="rect">
            <a:avLst/>
          </a:prstGeom>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CO" sz="1200" dirty="0"/>
              <a:t>The 60% of estates are located in NY, 13% in DC and 27% in Chicago, Boston or Denver.</a:t>
            </a:r>
          </a:p>
        </p:txBody>
      </p:sp>
      <p:sp>
        <p:nvSpPr>
          <p:cNvPr id="11" name="Google Shape;191;p21">
            <a:extLst>
              <a:ext uri="{FF2B5EF4-FFF2-40B4-BE49-F238E27FC236}">
                <a16:creationId xmlns:a16="http://schemas.microsoft.com/office/drawing/2014/main" id="{13956898-AC0F-0B48-B697-8CB0D5CC55A4}"/>
              </a:ext>
            </a:extLst>
          </p:cNvPr>
          <p:cNvSpPr txBox="1"/>
          <p:nvPr/>
        </p:nvSpPr>
        <p:spPr>
          <a:xfrm flipH="1">
            <a:off x="553417" y="3382319"/>
            <a:ext cx="2675090" cy="377520"/>
          </a:xfrm>
          <a:prstGeom prst="rect">
            <a:avLst/>
          </a:prstGeom>
          <a:noFill/>
          <a:ln>
            <a:noFill/>
          </a:ln>
        </p:spPr>
        <p:txBody>
          <a:bodyPr spcFirstLastPara="1" wrap="square" lIns="91425" tIns="91425" rIns="91425" bIns="91425" anchor="t" anchorCtr="0">
            <a:noAutofit/>
          </a:bodyPr>
          <a:lstStyle/>
          <a:p>
            <a:pPr lvl="0" algn="r"/>
            <a:r>
              <a:rPr lang="es-CO" sz="1500" dirty="0">
                <a:solidFill>
                  <a:schemeClr val="accent2"/>
                </a:solidFill>
                <a:latin typeface="Unica One"/>
                <a:ea typeface="Unica One"/>
                <a:cs typeface="Unica One"/>
                <a:sym typeface="Unica One"/>
              </a:rPr>
              <a:t>Principal offer to AirBnB</a:t>
            </a:r>
            <a:endParaRPr sz="1500" dirty="0">
              <a:solidFill>
                <a:schemeClr val="accent2"/>
              </a:solidFill>
              <a:latin typeface="Unica One"/>
              <a:ea typeface="Unica One"/>
              <a:cs typeface="Unica One"/>
              <a:sym typeface="Unica One"/>
            </a:endParaRPr>
          </a:p>
        </p:txBody>
      </p:sp>
      <p:sp>
        <p:nvSpPr>
          <p:cNvPr id="12" name="Google Shape;192;p21">
            <a:extLst>
              <a:ext uri="{FF2B5EF4-FFF2-40B4-BE49-F238E27FC236}">
                <a16:creationId xmlns:a16="http://schemas.microsoft.com/office/drawing/2014/main" id="{330BC5EF-4222-1548-87D2-CF4124176725}"/>
              </a:ext>
            </a:extLst>
          </p:cNvPr>
          <p:cNvSpPr txBox="1">
            <a:spLocks/>
          </p:cNvSpPr>
          <p:nvPr/>
        </p:nvSpPr>
        <p:spPr>
          <a:xfrm>
            <a:off x="8513935" y="4401488"/>
            <a:ext cx="3964025" cy="1066191"/>
          </a:xfrm>
          <a:prstGeom prst="rect">
            <a:avLst/>
          </a:prstGeom>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CO" sz="1200" dirty="0"/>
              <a:t>XXXXXX</a:t>
            </a:r>
          </a:p>
        </p:txBody>
      </p:sp>
      <p:sp>
        <p:nvSpPr>
          <p:cNvPr id="13" name="Google Shape;193;p21">
            <a:extLst>
              <a:ext uri="{FF2B5EF4-FFF2-40B4-BE49-F238E27FC236}">
                <a16:creationId xmlns:a16="http://schemas.microsoft.com/office/drawing/2014/main" id="{E8C0927B-0ECE-9041-9088-A1F8A9F4D2C3}"/>
              </a:ext>
            </a:extLst>
          </p:cNvPr>
          <p:cNvSpPr txBox="1"/>
          <p:nvPr/>
        </p:nvSpPr>
        <p:spPr>
          <a:xfrm flipH="1">
            <a:off x="8395399" y="2196122"/>
            <a:ext cx="2196491" cy="327534"/>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500" dirty="0">
                <a:solidFill>
                  <a:schemeClr val="accent3"/>
                </a:solidFill>
                <a:latin typeface="Unica One"/>
                <a:ea typeface="Unica One"/>
                <a:cs typeface="Unica One"/>
                <a:sym typeface="Unica One"/>
              </a:rPr>
              <a:t>Property types in AirBnB</a:t>
            </a:r>
            <a:endParaRPr sz="1500" dirty="0">
              <a:solidFill>
                <a:schemeClr val="accent3"/>
              </a:solidFill>
              <a:latin typeface="Unica One"/>
              <a:ea typeface="Unica One"/>
              <a:cs typeface="Unica One"/>
              <a:sym typeface="Unica One"/>
            </a:endParaRPr>
          </a:p>
        </p:txBody>
      </p:sp>
      <p:sp>
        <p:nvSpPr>
          <p:cNvPr id="15" name="Google Shape;195;p21">
            <a:extLst>
              <a:ext uri="{FF2B5EF4-FFF2-40B4-BE49-F238E27FC236}">
                <a16:creationId xmlns:a16="http://schemas.microsoft.com/office/drawing/2014/main" id="{13ABEBEF-10FD-944A-89EB-AE4F4ADB79C7}"/>
              </a:ext>
            </a:extLst>
          </p:cNvPr>
          <p:cNvSpPr txBox="1"/>
          <p:nvPr/>
        </p:nvSpPr>
        <p:spPr>
          <a:xfrm flipH="1">
            <a:off x="8508850" y="4023981"/>
            <a:ext cx="1366665" cy="37750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500" dirty="0">
                <a:solidFill>
                  <a:schemeClr val="accent4"/>
                </a:solidFill>
                <a:latin typeface="Unica One"/>
                <a:ea typeface="Unica One"/>
                <a:cs typeface="Unica One"/>
                <a:sym typeface="Unica One"/>
              </a:rPr>
              <a:t>SDYGSKDFJBSA</a:t>
            </a:r>
            <a:endParaRPr sz="1500" dirty="0">
              <a:solidFill>
                <a:schemeClr val="accent4"/>
              </a:solidFill>
              <a:latin typeface="Unica One"/>
              <a:ea typeface="Unica One"/>
              <a:cs typeface="Unica One"/>
              <a:sym typeface="Unica One"/>
            </a:endParaRPr>
          </a:p>
        </p:txBody>
      </p:sp>
      <p:pic>
        <p:nvPicPr>
          <p:cNvPr id="17" name="Google Shape;197;p21">
            <a:extLst>
              <a:ext uri="{FF2B5EF4-FFF2-40B4-BE49-F238E27FC236}">
                <a16:creationId xmlns:a16="http://schemas.microsoft.com/office/drawing/2014/main" id="{94535FC3-D478-2946-A50E-295166FD416A}"/>
              </a:ext>
            </a:extLst>
          </p:cNvPr>
          <p:cNvPicPr preferRelativeResize="0"/>
          <p:nvPr/>
        </p:nvPicPr>
        <p:blipFill rotWithShape="1">
          <a:blip r:embed="rId2">
            <a:alphaModFix/>
          </a:blip>
          <a:srcRect r="7252"/>
          <a:stretch/>
        </p:blipFill>
        <p:spPr>
          <a:xfrm>
            <a:off x="3191972" y="812329"/>
            <a:ext cx="5321963" cy="5488793"/>
          </a:xfrm>
          <a:prstGeom prst="rect">
            <a:avLst/>
          </a:prstGeom>
          <a:noFill/>
          <a:ln>
            <a:noFill/>
          </a:ln>
        </p:spPr>
      </p:pic>
      <p:cxnSp>
        <p:nvCxnSpPr>
          <p:cNvPr id="32" name="Conector recto 31">
            <a:extLst>
              <a:ext uri="{FF2B5EF4-FFF2-40B4-BE49-F238E27FC236}">
                <a16:creationId xmlns:a16="http://schemas.microsoft.com/office/drawing/2014/main" id="{96022AAD-3BAE-4A4E-8D2E-309A94D61091}"/>
              </a:ext>
            </a:extLst>
          </p:cNvPr>
          <p:cNvCxnSpPr/>
          <p:nvPr/>
        </p:nvCxnSpPr>
        <p:spPr>
          <a:xfrm flipV="1">
            <a:off x="4830240" y="182376"/>
            <a:ext cx="0" cy="2167393"/>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36" name="Google Shape;192;p21">
            <a:extLst>
              <a:ext uri="{FF2B5EF4-FFF2-40B4-BE49-F238E27FC236}">
                <a16:creationId xmlns:a16="http://schemas.microsoft.com/office/drawing/2014/main" id="{C17DC2CB-3295-044A-BD9F-0896FB43DFB0}"/>
              </a:ext>
            </a:extLst>
          </p:cNvPr>
          <p:cNvSpPr txBox="1">
            <a:spLocks/>
          </p:cNvSpPr>
          <p:nvPr/>
        </p:nvSpPr>
        <p:spPr>
          <a:xfrm>
            <a:off x="8373771" y="2336604"/>
            <a:ext cx="3729330" cy="1066190"/>
          </a:xfrm>
          <a:prstGeom prst="rect">
            <a:avLst/>
          </a:prstGeom>
        </p:spPr>
        <p:txBody>
          <a:bodyPr spcFirstLastPara="1" vert="horz" wrap="square" lIns="91425" tIns="91425" rIns="91425" bIns="91425"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s-CO" sz="1200" dirty="0"/>
              <a:t>The distribution of prices per type of property that AirBnB offer show us that there are many types of all sorts such as “caves” and “treehouses”, in this way the idea should choose a focus market.</a:t>
            </a:r>
          </a:p>
          <a:p>
            <a:pPr marL="0" indent="0">
              <a:buNone/>
            </a:pPr>
            <a:endParaRPr lang="es-CO" sz="1200" dirty="0"/>
          </a:p>
        </p:txBody>
      </p:sp>
      <p:pic>
        <p:nvPicPr>
          <p:cNvPr id="37" name="Imagen 36">
            <a:extLst>
              <a:ext uri="{FF2B5EF4-FFF2-40B4-BE49-F238E27FC236}">
                <a16:creationId xmlns:a16="http://schemas.microsoft.com/office/drawing/2014/main" id="{A0FCA7BC-6927-CF40-A243-202869870ACF}"/>
              </a:ext>
            </a:extLst>
          </p:cNvPr>
          <p:cNvPicPr>
            <a:picLocks noChangeAspect="1"/>
          </p:cNvPicPr>
          <p:nvPr/>
        </p:nvPicPr>
        <p:blipFill rotWithShape="1">
          <a:blip r:embed="rId3"/>
          <a:srcRect r="30663"/>
          <a:stretch/>
        </p:blipFill>
        <p:spPr>
          <a:xfrm>
            <a:off x="8529866" y="252315"/>
            <a:ext cx="2974603" cy="1883795"/>
          </a:xfrm>
          <a:prstGeom prst="rect">
            <a:avLst/>
          </a:prstGeom>
        </p:spPr>
      </p:pic>
      <p:cxnSp>
        <p:nvCxnSpPr>
          <p:cNvPr id="38" name="Conector recto 37">
            <a:extLst>
              <a:ext uri="{FF2B5EF4-FFF2-40B4-BE49-F238E27FC236}">
                <a16:creationId xmlns:a16="http://schemas.microsoft.com/office/drawing/2014/main" id="{DA920F59-B134-6F4D-BC68-62987602BBF1}"/>
              </a:ext>
            </a:extLst>
          </p:cNvPr>
          <p:cNvCxnSpPr>
            <a:cxnSpLocks/>
          </p:cNvCxnSpPr>
          <p:nvPr/>
        </p:nvCxnSpPr>
        <p:spPr>
          <a:xfrm flipV="1">
            <a:off x="6908196" y="2218804"/>
            <a:ext cx="2680304" cy="1"/>
          </a:xfrm>
          <a:prstGeom prst="line">
            <a:avLst/>
          </a:prstGeom>
          <a:ln>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pic>
        <p:nvPicPr>
          <p:cNvPr id="40" name="Imagen 39">
            <a:extLst>
              <a:ext uri="{FF2B5EF4-FFF2-40B4-BE49-F238E27FC236}">
                <a16:creationId xmlns:a16="http://schemas.microsoft.com/office/drawing/2014/main" id="{C6080936-7566-9941-883D-EDF09057D1DD}"/>
              </a:ext>
            </a:extLst>
          </p:cNvPr>
          <p:cNvPicPr>
            <a:picLocks noChangeAspect="1"/>
          </p:cNvPicPr>
          <p:nvPr/>
        </p:nvPicPr>
        <p:blipFill>
          <a:blip r:embed="rId4"/>
          <a:stretch>
            <a:fillRect/>
          </a:stretch>
        </p:blipFill>
        <p:spPr>
          <a:xfrm>
            <a:off x="323452" y="4622679"/>
            <a:ext cx="3278441" cy="1829315"/>
          </a:xfrm>
          <a:prstGeom prst="rect">
            <a:avLst/>
          </a:prstGeom>
        </p:spPr>
      </p:pic>
      <p:cxnSp>
        <p:nvCxnSpPr>
          <p:cNvPr id="41" name="Conector recto 40">
            <a:extLst>
              <a:ext uri="{FF2B5EF4-FFF2-40B4-BE49-F238E27FC236}">
                <a16:creationId xmlns:a16="http://schemas.microsoft.com/office/drawing/2014/main" id="{86C1AF79-14E3-4E4E-B380-2240AC9CACFD}"/>
              </a:ext>
            </a:extLst>
          </p:cNvPr>
          <p:cNvCxnSpPr>
            <a:cxnSpLocks/>
          </p:cNvCxnSpPr>
          <p:nvPr/>
        </p:nvCxnSpPr>
        <p:spPr>
          <a:xfrm>
            <a:off x="2034649" y="3703152"/>
            <a:ext cx="1887840" cy="1"/>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pic>
        <p:nvPicPr>
          <p:cNvPr id="43" name="Imagen 42">
            <a:extLst>
              <a:ext uri="{FF2B5EF4-FFF2-40B4-BE49-F238E27FC236}">
                <a16:creationId xmlns:a16="http://schemas.microsoft.com/office/drawing/2014/main" id="{615E792C-F8F6-164B-89B8-7955CAB8E716}"/>
              </a:ext>
            </a:extLst>
          </p:cNvPr>
          <p:cNvPicPr>
            <a:picLocks noChangeAspect="1"/>
          </p:cNvPicPr>
          <p:nvPr/>
        </p:nvPicPr>
        <p:blipFill>
          <a:blip r:embed="rId5"/>
          <a:stretch>
            <a:fillRect/>
          </a:stretch>
        </p:blipFill>
        <p:spPr>
          <a:xfrm>
            <a:off x="0" y="6430658"/>
            <a:ext cx="2212228" cy="433770"/>
          </a:xfrm>
          <a:prstGeom prst="rect">
            <a:avLst/>
          </a:prstGeom>
        </p:spPr>
      </p:pic>
      <p:pic>
        <p:nvPicPr>
          <p:cNvPr id="44" name="Imagen 43">
            <a:extLst>
              <a:ext uri="{FF2B5EF4-FFF2-40B4-BE49-F238E27FC236}">
                <a16:creationId xmlns:a16="http://schemas.microsoft.com/office/drawing/2014/main" id="{4F406129-D46F-1842-8EE7-298CE26077B2}"/>
              </a:ext>
            </a:extLst>
          </p:cNvPr>
          <p:cNvPicPr>
            <a:picLocks noChangeAspect="1"/>
          </p:cNvPicPr>
          <p:nvPr/>
        </p:nvPicPr>
        <p:blipFill>
          <a:blip r:embed="rId6"/>
          <a:stretch>
            <a:fillRect/>
          </a:stretch>
        </p:blipFill>
        <p:spPr>
          <a:xfrm>
            <a:off x="2212228" y="6439224"/>
            <a:ext cx="3193149" cy="418774"/>
          </a:xfrm>
          <a:prstGeom prst="rect">
            <a:avLst/>
          </a:prstGeom>
        </p:spPr>
      </p:pic>
    </p:spTree>
    <p:extLst>
      <p:ext uri="{BB962C8B-B14F-4D97-AF65-F5344CB8AC3E}">
        <p14:creationId xmlns:p14="http://schemas.microsoft.com/office/powerpoint/2010/main" val="23721067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lumMod val="50000"/>
          </a:schemeClr>
        </a:solidFill>
        <a:effectLst/>
      </p:bgPr>
    </p:bg>
    <p:spTree>
      <p:nvGrpSpPr>
        <p:cNvPr id="1" name=""/>
        <p:cNvGrpSpPr/>
        <p:nvPr/>
      </p:nvGrpSpPr>
      <p:grpSpPr>
        <a:xfrm>
          <a:off x="0" y="0"/>
          <a:ext cx="0" cy="0"/>
          <a:chOff x="0" y="0"/>
          <a:chExt cx="0" cy="0"/>
        </a:xfrm>
      </p:grpSpPr>
      <p:sp>
        <p:nvSpPr>
          <p:cNvPr id="42" name="Rectángulo 41">
            <a:extLst>
              <a:ext uri="{FF2B5EF4-FFF2-40B4-BE49-F238E27FC236}">
                <a16:creationId xmlns:a16="http://schemas.microsoft.com/office/drawing/2014/main" id="{BFA07A94-DCEB-974C-9E80-B592B2E4A715}"/>
              </a:ext>
            </a:extLst>
          </p:cNvPr>
          <p:cNvSpPr/>
          <p:nvPr/>
        </p:nvSpPr>
        <p:spPr>
          <a:xfrm>
            <a:off x="4076700" y="711200"/>
            <a:ext cx="5765800" cy="498658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pic>
        <p:nvPicPr>
          <p:cNvPr id="102" name="Imagen 101">
            <a:extLst>
              <a:ext uri="{FF2B5EF4-FFF2-40B4-BE49-F238E27FC236}">
                <a16:creationId xmlns:a16="http://schemas.microsoft.com/office/drawing/2014/main" id="{9BB4144F-0909-7B47-A86C-A337966D88C1}"/>
              </a:ext>
            </a:extLst>
          </p:cNvPr>
          <p:cNvPicPr>
            <a:picLocks noChangeAspect="1"/>
          </p:cNvPicPr>
          <p:nvPr/>
        </p:nvPicPr>
        <p:blipFill>
          <a:blip r:embed="rId2"/>
          <a:stretch>
            <a:fillRect/>
          </a:stretch>
        </p:blipFill>
        <p:spPr>
          <a:xfrm>
            <a:off x="0" y="6509932"/>
            <a:ext cx="1782819" cy="349573"/>
          </a:xfrm>
          <a:prstGeom prst="rect">
            <a:avLst/>
          </a:prstGeom>
        </p:spPr>
      </p:pic>
      <p:pic>
        <p:nvPicPr>
          <p:cNvPr id="103" name="Imagen 102">
            <a:extLst>
              <a:ext uri="{FF2B5EF4-FFF2-40B4-BE49-F238E27FC236}">
                <a16:creationId xmlns:a16="http://schemas.microsoft.com/office/drawing/2014/main" id="{3A60FF34-EA98-1E46-874C-65DE08990A8D}"/>
              </a:ext>
            </a:extLst>
          </p:cNvPr>
          <p:cNvPicPr>
            <a:picLocks noChangeAspect="1"/>
          </p:cNvPicPr>
          <p:nvPr/>
        </p:nvPicPr>
        <p:blipFill>
          <a:blip r:embed="rId3"/>
          <a:stretch>
            <a:fillRect/>
          </a:stretch>
        </p:blipFill>
        <p:spPr>
          <a:xfrm>
            <a:off x="1782819" y="6509303"/>
            <a:ext cx="2675089" cy="350832"/>
          </a:xfrm>
          <a:prstGeom prst="rect">
            <a:avLst/>
          </a:prstGeom>
        </p:spPr>
      </p:pic>
      <p:sp>
        <p:nvSpPr>
          <p:cNvPr id="104" name="Google Shape;189;p31">
            <a:extLst>
              <a:ext uri="{FF2B5EF4-FFF2-40B4-BE49-F238E27FC236}">
                <a16:creationId xmlns:a16="http://schemas.microsoft.com/office/drawing/2014/main" id="{4E855131-648C-C445-A13D-C718BC5F57E0}"/>
              </a:ext>
            </a:extLst>
          </p:cNvPr>
          <p:cNvSpPr txBox="1">
            <a:spLocks/>
          </p:cNvSpPr>
          <p:nvPr/>
        </p:nvSpPr>
        <p:spPr>
          <a:xfrm flipH="1">
            <a:off x="6082924" y="2319425"/>
            <a:ext cx="3162675" cy="1921200"/>
          </a:xfrm>
          <a:prstGeom prst="rect">
            <a:avLst/>
          </a:prstGeom>
        </p:spPr>
        <p:txBody>
          <a:bodyPr spcFirstLastPara="1" vert="horz" wrap="square" lIns="91425" tIns="91425" rIns="91425" bIns="91425"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0"/>
              </a:spcBef>
            </a:pPr>
            <a:r>
              <a:rPr lang="es-CO" dirty="0">
                <a:solidFill>
                  <a:srgbClr val="009193"/>
                </a:solidFill>
              </a:rPr>
              <a:t>Analysis</a:t>
            </a:r>
          </a:p>
        </p:txBody>
      </p:sp>
      <p:sp>
        <p:nvSpPr>
          <p:cNvPr id="105" name="Google Shape;190;p31">
            <a:extLst>
              <a:ext uri="{FF2B5EF4-FFF2-40B4-BE49-F238E27FC236}">
                <a16:creationId xmlns:a16="http://schemas.microsoft.com/office/drawing/2014/main" id="{159465ED-DA28-A945-AF74-7E68AFF3D965}"/>
              </a:ext>
            </a:extLst>
          </p:cNvPr>
          <p:cNvSpPr txBox="1">
            <a:spLocks/>
          </p:cNvSpPr>
          <p:nvPr/>
        </p:nvSpPr>
        <p:spPr>
          <a:xfrm flipH="1">
            <a:off x="993850" y="3669946"/>
            <a:ext cx="4488300" cy="1622400"/>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spcBef>
                <a:spcPts val="0"/>
              </a:spcBef>
            </a:pPr>
            <a:r>
              <a:rPr lang="es" sz="20000" b="1" dirty="0">
                <a:solidFill>
                  <a:srgbClr val="009193"/>
                </a:solidFill>
                <a:latin typeface="Gujarati MT" pitchFamily="2" charset="0"/>
                <a:cs typeface="Gujarati MT" pitchFamily="2" charset="0"/>
              </a:rPr>
              <a:t>03</a:t>
            </a:r>
          </a:p>
        </p:txBody>
      </p:sp>
    </p:spTree>
    <p:extLst>
      <p:ext uri="{BB962C8B-B14F-4D97-AF65-F5344CB8AC3E}">
        <p14:creationId xmlns:p14="http://schemas.microsoft.com/office/powerpoint/2010/main" val="5537578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592D6A3A-08FB-F84E-B804-22072E84BA1B}"/>
              </a:ext>
            </a:extLst>
          </p:cNvPr>
          <p:cNvPicPr>
            <a:picLocks noChangeAspect="1"/>
          </p:cNvPicPr>
          <p:nvPr/>
        </p:nvPicPr>
        <p:blipFill>
          <a:blip r:embed="rId2"/>
          <a:stretch>
            <a:fillRect/>
          </a:stretch>
        </p:blipFill>
        <p:spPr>
          <a:xfrm>
            <a:off x="0" y="6509932"/>
            <a:ext cx="1782819" cy="349573"/>
          </a:xfrm>
          <a:prstGeom prst="rect">
            <a:avLst/>
          </a:prstGeom>
        </p:spPr>
      </p:pic>
      <p:pic>
        <p:nvPicPr>
          <p:cNvPr id="5" name="Imagen 4">
            <a:extLst>
              <a:ext uri="{FF2B5EF4-FFF2-40B4-BE49-F238E27FC236}">
                <a16:creationId xmlns:a16="http://schemas.microsoft.com/office/drawing/2014/main" id="{AB871D16-45A9-1949-9DE6-5F22F5919F0D}"/>
              </a:ext>
            </a:extLst>
          </p:cNvPr>
          <p:cNvPicPr>
            <a:picLocks noChangeAspect="1"/>
          </p:cNvPicPr>
          <p:nvPr/>
        </p:nvPicPr>
        <p:blipFill>
          <a:blip r:embed="rId3"/>
          <a:stretch>
            <a:fillRect/>
          </a:stretch>
        </p:blipFill>
        <p:spPr>
          <a:xfrm>
            <a:off x="1782819" y="6509303"/>
            <a:ext cx="2675089" cy="350832"/>
          </a:xfrm>
          <a:prstGeom prst="rect">
            <a:avLst/>
          </a:prstGeom>
        </p:spPr>
      </p:pic>
      <p:sp>
        <p:nvSpPr>
          <p:cNvPr id="39" name="Google Shape;543;p26">
            <a:extLst>
              <a:ext uri="{FF2B5EF4-FFF2-40B4-BE49-F238E27FC236}">
                <a16:creationId xmlns:a16="http://schemas.microsoft.com/office/drawing/2014/main" id="{66CC6FA6-B0C0-0C46-A2CA-37DA5AE32454}"/>
              </a:ext>
            </a:extLst>
          </p:cNvPr>
          <p:cNvSpPr txBox="1">
            <a:spLocks noGrp="1"/>
          </p:cNvSpPr>
          <p:nvPr>
            <p:ph type="title"/>
          </p:nvPr>
        </p:nvSpPr>
        <p:spPr>
          <a:xfrm>
            <a:off x="0" y="334310"/>
            <a:ext cx="3556133" cy="548635"/>
          </a:xfrm>
          <a:prstGeom prst="rect">
            <a:avLst/>
          </a:prstGeom>
        </p:spPr>
        <p:txBody>
          <a:bodyPr spcFirstLastPara="1" wrap="square" lIns="91425" tIns="91425" rIns="91425" bIns="91425" anchor="ctr" anchorCtr="0">
            <a:noAutofit/>
          </a:bodyPr>
          <a:lstStyle/>
          <a:p>
            <a:pPr lvl="0">
              <a:spcBef>
                <a:spcPts val="0"/>
              </a:spcBef>
            </a:pPr>
            <a:r>
              <a:rPr lang="es-CO" sz="3000" dirty="0">
                <a:solidFill>
                  <a:srgbClr val="009193"/>
                </a:solidFill>
                <a:latin typeface="Aharoni" panose="02010803020104030203" pitchFamily="2" charset="-79"/>
                <a:ea typeface="Hiragino Kaku Gothic Std W8" panose="020B0800000000000000" pitchFamily="34" charset="-128"/>
                <a:cs typeface="Aharoni" panose="02010803020104030203" pitchFamily="2" charset="-79"/>
              </a:rPr>
              <a:t>Hyphotesis</a:t>
            </a:r>
            <a:endParaRPr sz="3000" dirty="0">
              <a:solidFill>
                <a:srgbClr val="009193"/>
              </a:solidFill>
              <a:latin typeface="Aharoni" panose="02010803020104030203" pitchFamily="2" charset="-79"/>
              <a:ea typeface="Hiragino Kaku Gothic Std W8" panose="020B0800000000000000" pitchFamily="34" charset="-128"/>
              <a:cs typeface="Aharoni" panose="02010803020104030203" pitchFamily="2" charset="-79"/>
            </a:endParaRPr>
          </a:p>
        </p:txBody>
      </p:sp>
      <p:sp>
        <p:nvSpPr>
          <p:cNvPr id="41" name="Rectángulo 40">
            <a:extLst>
              <a:ext uri="{FF2B5EF4-FFF2-40B4-BE49-F238E27FC236}">
                <a16:creationId xmlns:a16="http://schemas.microsoft.com/office/drawing/2014/main" id="{9688135D-3BCB-8B42-A0C3-A3B9F84DEDDB}"/>
              </a:ext>
            </a:extLst>
          </p:cNvPr>
          <p:cNvSpPr/>
          <p:nvPr/>
        </p:nvSpPr>
        <p:spPr>
          <a:xfrm>
            <a:off x="-208344" y="276332"/>
            <a:ext cx="3764477" cy="63216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Tree>
    <p:extLst>
      <p:ext uri="{BB962C8B-B14F-4D97-AF65-F5344CB8AC3E}">
        <p14:creationId xmlns:p14="http://schemas.microsoft.com/office/powerpoint/2010/main" val="3379750247"/>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622</TotalTime>
  <Words>547</Words>
  <Application>Microsoft Macintosh PowerPoint</Application>
  <PresentationFormat>Panorámica</PresentationFormat>
  <Paragraphs>77</Paragraphs>
  <Slides>15</Slides>
  <Notes>0</Notes>
  <HiddenSlides>0</HiddenSlides>
  <MMClips>0</MMClips>
  <ScaleCrop>false</ScaleCrop>
  <HeadingPairs>
    <vt:vector size="6" baseType="variant">
      <vt:variant>
        <vt:lpstr>Fuentes usadas</vt:lpstr>
      </vt:variant>
      <vt:variant>
        <vt:i4>9</vt:i4>
      </vt:variant>
      <vt:variant>
        <vt:lpstr>Tema</vt:lpstr>
      </vt:variant>
      <vt:variant>
        <vt:i4>1</vt:i4>
      </vt:variant>
      <vt:variant>
        <vt:lpstr>Títulos de diapositiva</vt:lpstr>
      </vt:variant>
      <vt:variant>
        <vt:i4>15</vt:i4>
      </vt:variant>
    </vt:vector>
  </HeadingPairs>
  <TitlesOfParts>
    <vt:vector size="25" baseType="lpstr">
      <vt:lpstr>Aharoni</vt:lpstr>
      <vt:lpstr>Arial</vt:lpstr>
      <vt:lpstr>Calibri</vt:lpstr>
      <vt:lpstr>Calibri Light</vt:lpstr>
      <vt:lpstr>Fira Sans Extra Condensed</vt:lpstr>
      <vt:lpstr>Gujarati MT</vt:lpstr>
      <vt:lpstr>Helvetica</vt:lpstr>
      <vt:lpstr>Roboto</vt:lpstr>
      <vt:lpstr>Unica One</vt:lpstr>
      <vt:lpstr>Tema de Office</vt:lpstr>
      <vt:lpstr>Presentación de PowerPoint</vt:lpstr>
      <vt:lpstr>Presentación de PowerPoint</vt:lpstr>
      <vt:lpstr>Analysis approach</vt:lpstr>
      <vt:lpstr>Presentación de PowerPoint</vt:lpstr>
      <vt:lpstr>Presentación de PowerPoint</vt:lpstr>
      <vt:lpstr>Presentación de PowerPoint</vt:lpstr>
      <vt:lpstr>Presentación de PowerPoint</vt:lpstr>
      <vt:lpstr>Presentación de PowerPoint</vt:lpstr>
      <vt:lpstr>Hyphotesis</vt:lpstr>
      <vt:lpstr>Presentación de PowerPoint</vt:lpstr>
      <vt:lpstr>Hyphotesis</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Aura Paola Pai Gomez</dc:creator>
  <cp:lastModifiedBy>Aura Paola Pai Gomez</cp:lastModifiedBy>
  <cp:revision>32</cp:revision>
  <dcterms:created xsi:type="dcterms:W3CDTF">2020-12-12T12:05:20Z</dcterms:created>
  <dcterms:modified xsi:type="dcterms:W3CDTF">2020-12-12T22:27:36Z</dcterms:modified>
</cp:coreProperties>
</file>

<file path=docProps/thumbnail.jpeg>
</file>